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7" r:id="rId3"/>
    <p:sldId id="268" r:id="rId4"/>
    <p:sldId id="274" r:id="rId5"/>
    <p:sldId id="349" r:id="rId6"/>
    <p:sldId id="275" r:id="rId7"/>
    <p:sldId id="350" r:id="rId8"/>
    <p:sldId id="327" r:id="rId9"/>
    <p:sldId id="282" r:id="rId10"/>
    <p:sldId id="352" r:id="rId11"/>
    <p:sldId id="353" r:id="rId12"/>
    <p:sldId id="354" r:id="rId13"/>
    <p:sldId id="356" r:id="rId14"/>
    <p:sldId id="357" r:id="rId15"/>
    <p:sldId id="359" r:id="rId16"/>
    <p:sldId id="360" r:id="rId17"/>
    <p:sldId id="361" r:id="rId18"/>
    <p:sldId id="358" r:id="rId19"/>
    <p:sldId id="362" r:id="rId20"/>
    <p:sldId id="364" r:id="rId21"/>
    <p:sldId id="363" r:id="rId22"/>
    <p:sldId id="365" r:id="rId23"/>
    <p:sldId id="366" r:id="rId24"/>
    <p:sldId id="355" r:id="rId25"/>
    <p:sldId id="367" r:id="rId26"/>
    <p:sldId id="368" r:id="rId27"/>
    <p:sldId id="369" r:id="rId28"/>
    <p:sldId id="370" r:id="rId29"/>
    <p:sldId id="372" r:id="rId30"/>
    <p:sldId id="371" r:id="rId31"/>
    <p:sldId id="303" r:id="rId32"/>
    <p:sldId id="304" r:id="rId33"/>
    <p:sldId id="273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MAGNY" initials="DM" lastIdx="3" clrIdx="0">
    <p:extLst>
      <p:ext uri="{19B8F6BF-5375-455C-9EA6-DF929625EA0E}">
        <p15:presenceInfo xmlns:p15="http://schemas.microsoft.com/office/powerpoint/2012/main" userId="b94c82a02979b7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8" autoAdjust="0"/>
    <p:restoredTop sz="94645" autoAdjust="0"/>
  </p:normalViewPr>
  <p:slideViewPr>
    <p:cSldViewPr showGuides="1">
      <p:cViewPr varScale="1">
        <p:scale>
          <a:sx n="73" d="100"/>
          <a:sy n="73" d="100"/>
        </p:scale>
        <p:origin x="50" y="5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1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4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6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3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12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48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26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1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31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73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95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32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3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14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7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4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9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2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AE4C20-2F09-4551-A470-6EE946D23B5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DD86B5-043D-4330-8ABF-FA8E685CEA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96231E-5DE4-4991-88AB-A1CB7CC56A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" y="5638800"/>
            <a:ext cx="1223827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B1B5-7C2D-41C1-BE45-A1D9A1AB517A}" type="datetime1">
              <a:rPr lang="en-US" smtClean="0"/>
              <a:t>5/29/2020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6314-9E52-4466-8820-537F2396F056}" type="datetime1">
              <a:rPr lang="en-US" smtClean="0"/>
              <a:t>5/29/2020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BA5D47-48D6-4361-A2C9-7EFC456E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608011" y="736218"/>
            <a:ext cx="618563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B51-3B1D-4481-A5D6-BB54EC064BF3}" type="datetime1">
              <a:rPr lang="en-US" smtClean="0"/>
              <a:t>5/29/2020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6EFE22-B6E3-49D6-A5CA-864C0F11FAB6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54A26-FF23-4699-A556-E156038A9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8" y="5507565"/>
            <a:ext cx="12744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D728-995A-4BC0-846E-DA88B9F18CD4}" type="datetime1">
              <a:rPr lang="en-US" smtClean="0"/>
              <a:t>5/29/2020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F07C-C6AD-408B-87BC-9EBE2A346B77}" type="datetime1">
              <a:rPr lang="en-US" smtClean="0"/>
              <a:t>5/29/2020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B6301-E37E-4061-8429-8F668D7F8FF6}" type="datetime1">
              <a:rPr lang="en-US" smtClean="0"/>
              <a:t>5/29/2020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D4620-782E-4DE3-979A-2E4B80FD5411}" type="datetime1">
              <a:rPr lang="en-US" smtClean="0"/>
              <a:t>5/29/2020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9786-6995-4258-9C29-739BCDED8A57}" type="datetime1">
              <a:rPr lang="en-US" smtClean="0"/>
              <a:t>5/29/2020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AE6BBF-85F1-4A37-8FFA-2BFEEAFDE34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A67D7D8-7FAA-40A2-9055-CA5F34DCF37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08CDE-73AC-4E6D-81F0-7573B420942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8011" y="736218"/>
            <a:ext cx="618563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8664" y="1524000"/>
            <a:ext cx="10287001" cy="2680127"/>
          </a:xfrm>
        </p:spPr>
        <p:txBody>
          <a:bodyPr/>
          <a:lstStyle/>
          <a:p>
            <a:pPr algn="ctr"/>
            <a:r>
              <a:rPr lang="fr-FR" sz="4400" dirty="0"/>
              <a:t>Segmentez des clients d’un site e-commerce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0D943-6C57-41B5-8CF0-3F435CF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86B5-043D-4330-8ABF-FA8E685CEAF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BD67D-6C60-4D32-9061-4F574D41D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32" y="0"/>
            <a:ext cx="2760472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408AE358-FB10-4C08-BEB3-79641CB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945118"/>
              </p:ext>
            </p:extLst>
          </p:nvPr>
        </p:nvGraphicFramePr>
        <p:xfrm>
          <a:off x="9847134" y="2865120"/>
          <a:ext cx="1691148" cy="2011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51068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93 357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242,47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152,58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27601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3EFC5B4-4ACC-4F05-89B4-E1C772E02583}"/>
              </a:ext>
            </a:extLst>
          </p:cNvPr>
          <p:cNvSpPr txBox="1"/>
          <p:nvPr/>
        </p:nvSpPr>
        <p:spPr>
          <a:xfrm>
            <a:off x="1903412" y="2221468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1)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 Recency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6FD07-2B50-4DC2-A09D-49A41B80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4" y="3088999"/>
            <a:ext cx="7118428" cy="1920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4BA2F-9BC1-4DAD-9924-17C1918B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57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Analyses </a:t>
            </a:r>
            <a:r>
              <a:rPr lang="en-US" dirty="0" err="1"/>
              <a:t>univariées</a:t>
            </a:r>
            <a:r>
              <a:rPr lang="en-US" dirty="0"/>
              <a:t> sur le dataset </a:t>
            </a:r>
            <a:r>
              <a:rPr lang="en-US"/>
              <a:t>par client</a:t>
            </a:r>
            <a:endParaRPr lang="en-US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408AE358-FB10-4C08-BEB3-79641CB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75866"/>
              </p:ext>
            </p:extLst>
          </p:nvPr>
        </p:nvGraphicFramePr>
        <p:xfrm>
          <a:off x="9847134" y="2865120"/>
          <a:ext cx="1691148" cy="2011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51068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93 357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1,23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0,849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27601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3EFC5B4-4ACC-4F05-89B4-E1C772E02583}"/>
              </a:ext>
            </a:extLst>
          </p:cNvPr>
          <p:cNvSpPr txBox="1"/>
          <p:nvPr/>
        </p:nvSpPr>
        <p:spPr>
          <a:xfrm>
            <a:off x="1903412" y="2221468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2)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 Frequency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658AA6-CDCB-4BE6-B380-37816923ECE4}"/>
              </a:ext>
            </a:extLst>
          </p:cNvPr>
          <p:cNvGrpSpPr/>
          <p:nvPr/>
        </p:nvGrpSpPr>
        <p:grpSpPr>
          <a:xfrm>
            <a:off x="1593436" y="2971104"/>
            <a:ext cx="7474344" cy="2134296"/>
            <a:chOff x="1593436" y="2971104"/>
            <a:chExt cx="7474344" cy="21342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2A2F38-93DE-4FE4-954C-E3A941E55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71" r="71" b="9"/>
            <a:stretch/>
          </p:blipFill>
          <p:spPr>
            <a:xfrm>
              <a:off x="1593436" y="2971104"/>
              <a:ext cx="7474344" cy="192024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12CBE5-617B-4A6E-803C-12036111C801}"/>
                </a:ext>
              </a:extLst>
            </p:cNvPr>
            <p:cNvSpPr/>
            <p:nvPr/>
          </p:nvSpPr>
          <p:spPr>
            <a:xfrm>
              <a:off x="1911348" y="4876800"/>
              <a:ext cx="7002463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EB61A98-F542-49D5-8BF4-E08B4D44C1B1}"/>
              </a:ext>
            </a:extLst>
          </p:cNvPr>
          <p:cNvSpPr/>
          <p:nvPr/>
        </p:nvSpPr>
        <p:spPr>
          <a:xfrm flipV="1">
            <a:off x="1979612" y="5417820"/>
            <a:ext cx="960120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292DA-98AA-4B7E-A7F2-BB66FF2FCAB8}"/>
              </a:ext>
            </a:extLst>
          </p:cNvPr>
          <p:cNvSpPr txBox="1"/>
          <p:nvPr/>
        </p:nvSpPr>
        <p:spPr>
          <a:xfrm>
            <a:off x="1903412" y="5943600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clients font </a:t>
            </a:r>
            <a:r>
              <a:rPr lang="en-US" dirty="0" err="1"/>
              <a:t>principalement</a:t>
            </a:r>
            <a:r>
              <a:rPr lang="en-US" dirty="0"/>
              <a:t> un </a:t>
            </a:r>
            <a:r>
              <a:rPr lang="en-US" dirty="0" err="1"/>
              <a:t>seul</a:t>
            </a:r>
            <a:r>
              <a:rPr lang="en-US" dirty="0"/>
              <a:t> </a:t>
            </a:r>
            <a:r>
              <a:rPr lang="en-US" dirty="0" err="1"/>
              <a:t>achat</a:t>
            </a:r>
            <a:r>
              <a:rPr lang="en-US" dirty="0"/>
              <a:t> sur le site sur la </a:t>
            </a:r>
            <a:r>
              <a:rPr lang="en-US" dirty="0" err="1"/>
              <a:t>période</a:t>
            </a:r>
            <a:r>
              <a:rPr lang="en-US" dirty="0"/>
              <a:t> </a:t>
            </a:r>
            <a:r>
              <a:rPr lang="en-US" dirty="0" err="1"/>
              <a:t>donnée</a:t>
            </a:r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D79092-1A45-446B-B957-D4AE5D91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657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Analyses </a:t>
            </a:r>
            <a:r>
              <a:rPr lang="en-US" dirty="0" err="1"/>
              <a:t>univariées</a:t>
            </a:r>
            <a:r>
              <a:rPr lang="en-US" dirty="0"/>
              <a:t> sur le dataset </a:t>
            </a:r>
            <a:r>
              <a:rPr lang="en-US"/>
              <a:t>par client</a:t>
            </a:r>
            <a:endParaRPr lang="en-US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408AE358-FB10-4C08-BEB3-79641CB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4436"/>
              </p:ext>
            </p:extLst>
          </p:nvPr>
        </p:nvGraphicFramePr>
        <p:xfrm>
          <a:off x="9847134" y="2865120"/>
          <a:ext cx="1691148" cy="2011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51068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93 357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212,98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646,23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9,59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27601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63,83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113,14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202,66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109 312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3EFC5B4-4ACC-4F05-89B4-E1C772E02583}"/>
              </a:ext>
            </a:extLst>
          </p:cNvPr>
          <p:cNvSpPr txBox="1"/>
          <p:nvPr/>
        </p:nvSpPr>
        <p:spPr>
          <a:xfrm>
            <a:off x="1903412" y="2221468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3) </a:t>
            </a:r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 Monetary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6FF5E8-D7A0-452C-BE1A-CD5F4C514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0" b="-1"/>
          <a:stretch/>
        </p:blipFill>
        <p:spPr>
          <a:xfrm>
            <a:off x="1920874" y="2865120"/>
            <a:ext cx="7680960" cy="2042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E3869B-F91C-44D4-B2CC-C362E0A6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657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Approche</a:t>
            </a:r>
            <a:r>
              <a:rPr lang="en-US" dirty="0"/>
              <a:t> : 1) Affectation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valeur</a:t>
            </a:r>
            <a:r>
              <a:rPr lang="en-US" dirty="0"/>
              <a:t> à </a:t>
            </a:r>
            <a:r>
              <a:rPr lang="en-US" dirty="0" err="1"/>
              <a:t>chaque</a:t>
            </a:r>
            <a:r>
              <a:rPr lang="en-US" dirty="0"/>
              <a:t>  </a:t>
            </a:r>
            <a:r>
              <a:rPr lang="en-US" dirty="0" err="1"/>
              <a:t>domaine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5D9AB1-D12B-4BE7-B844-C340E9771FFE}"/>
              </a:ext>
            </a:extLst>
          </p:cNvPr>
          <p:cNvSpPr txBox="1"/>
          <p:nvPr/>
        </p:nvSpPr>
        <p:spPr>
          <a:xfrm>
            <a:off x="8851145" y="1981200"/>
            <a:ext cx="2560320" cy="14457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Classification </a:t>
            </a:r>
            <a:r>
              <a:rPr lang="en-GB" sz="1200" kern="0" dirty="0" err="1">
                <a:solidFill>
                  <a:sysClr val="windowText" lastClr="000000"/>
                </a:solidFill>
                <a:latin typeface="+mj-lt"/>
              </a:rPr>
              <a:t>en</a:t>
            </a: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 4 categories.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Echelle :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lvl="0" defTabSz="914400">
              <a:spcAft>
                <a:spcPts val="300"/>
              </a:spcAft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</p:txBody>
      </p:sp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BD84C98B-EE9A-4F7B-8B14-30B89813A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565801"/>
              </p:ext>
            </p:extLst>
          </p:nvPr>
        </p:nvGraphicFramePr>
        <p:xfrm>
          <a:off x="9691885" y="2259743"/>
          <a:ext cx="1645920" cy="1082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7452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71393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Caractéristiques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Valeur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700" dirty="0"/>
                        <a:t>1er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  <a:r>
                        <a:rPr lang="en-US" sz="700" baseline="30000" dirty="0"/>
                        <a:t>nd</a:t>
                      </a:r>
                      <a:r>
                        <a:rPr lang="en-US" sz="7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3ème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96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4ème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95895"/>
                  </a:ext>
                </a:extLst>
              </a:tr>
            </a:tbl>
          </a:graphicData>
        </a:graphic>
      </p:graphicFrame>
      <p:sp>
        <p:nvSpPr>
          <p:cNvPr id="57" name="AutoShape 12">
            <a:extLst>
              <a:ext uri="{FF2B5EF4-FFF2-40B4-BE49-F238E27FC236}">
                <a16:creationId xmlns:a16="http://schemas.microsoft.com/office/drawing/2014/main" id="{2A2A282D-C77F-4C26-8D2F-B08A884A2A38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>
            <a:off x="5816797" y="3729037"/>
            <a:ext cx="1595438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Freeform 15">
            <a:extLst>
              <a:ext uri="{FF2B5EF4-FFF2-40B4-BE49-F238E27FC236}">
                <a16:creationId xmlns:a16="http://schemas.microsoft.com/office/drawing/2014/main" id="{6164B088-D453-40CD-AA9F-9462C32B9F30}"/>
              </a:ext>
            </a:extLst>
          </p:cNvPr>
          <p:cNvSpPr>
            <a:spLocks/>
          </p:cNvSpPr>
          <p:nvPr/>
        </p:nvSpPr>
        <p:spPr bwMode="gray">
          <a:xfrm>
            <a:off x="6723062" y="3581400"/>
            <a:ext cx="1954212" cy="2971800"/>
          </a:xfrm>
          <a:custGeom>
            <a:avLst/>
            <a:gdLst>
              <a:gd name="T0" fmla="*/ 2147483647 w 269"/>
              <a:gd name="T1" fmla="*/ 2147483647 h 410"/>
              <a:gd name="T2" fmla="*/ 0 w 269"/>
              <a:gd name="T3" fmla="*/ 2147483647 h 410"/>
              <a:gd name="T4" fmla="*/ 0 w 269"/>
              <a:gd name="T5" fmla="*/ 2147483647 h 410"/>
              <a:gd name="T6" fmla="*/ 2147483647 w 269"/>
              <a:gd name="T7" fmla="*/ 2147483647 h 410"/>
              <a:gd name="T8" fmla="*/ 2147483647 w 269"/>
              <a:gd name="T9" fmla="*/ 0 h 410"/>
              <a:gd name="T10" fmla="*/ 2147483647 w 269"/>
              <a:gd name="T11" fmla="*/ 2147483647 h 410"/>
              <a:gd name="T12" fmla="*/ 2147483647 w 269"/>
              <a:gd name="T13" fmla="*/ 2147483647 h 4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9"/>
              <a:gd name="T22" fmla="*/ 0 h 410"/>
              <a:gd name="T23" fmla="*/ 269 w 269"/>
              <a:gd name="T24" fmla="*/ 410 h 4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9" h="410">
                <a:moveTo>
                  <a:pt x="137" y="132"/>
                </a:moveTo>
                <a:cubicBezTo>
                  <a:pt x="137" y="210"/>
                  <a:pt x="77" y="273"/>
                  <a:pt x="0" y="278"/>
                </a:cubicBezTo>
                <a:cubicBezTo>
                  <a:pt x="0" y="410"/>
                  <a:pt x="0" y="410"/>
                  <a:pt x="0" y="410"/>
                </a:cubicBezTo>
                <a:cubicBezTo>
                  <a:pt x="149" y="405"/>
                  <a:pt x="269" y="283"/>
                  <a:pt x="269" y="132"/>
                </a:cubicBezTo>
                <a:cubicBezTo>
                  <a:pt x="269" y="84"/>
                  <a:pt x="257" y="40"/>
                  <a:pt x="236" y="0"/>
                </a:cubicBezTo>
                <a:cubicBezTo>
                  <a:pt x="122" y="66"/>
                  <a:pt x="122" y="66"/>
                  <a:pt x="122" y="66"/>
                </a:cubicBezTo>
                <a:cubicBezTo>
                  <a:pt x="132" y="86"/>
                  <a:pt x="137" y="108"/>
                  <a:pt x="137" y="132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en-GB" kern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7CB94880-CB9E-4DF2-9CE6-0A16AA5742C3}"/>
              </a:ext>
            </a:extLst>
          </p:cNvPr>
          <p:cNvSpPr>
            <a:spLocks/>
          </p:cNvSpPr>
          <p:nvPr/>
        </p:nvSpPr>
        <p:spPr bwMode="gray">
          <a:xfrm>
            <a:off x="4673600" y="3581400"/>
            <a:ext cx="1954212" cy="2971800"/>
          </a:xfrm>
          <a:custGeom>
            <a:avLst/>
            <a:gdLst>
              <a:gd name="T0" fmla="*/ 2147483647 w 269"/>
              <a:gd name="T1" fmla="*/ 2147483647 h 410"/>
              <a:gd name="T2" fmla="*/ 2147483647 w 269"/>
              <a:gd name="T3" fmla="*/ 2147483647 h 410"/>
              <a:gd name="T4" fmla="*/ 1741616645 w 269"/>
              <a:gd name="T5" fmla="*/ 0 h 410"/>
              <a:gd name="T6" fmla="*/ 0 w 269"/>
              <a:gd name="T7" fmla="*/ 2147483647 h 410"/>
              <a:gd name="T8" fmla="*/ 2147483647 w 269"/>
              <a:gd name="T9" fmla="*/ 2147483647 h 410"/>
              <a:gd name="T10" fmla="*/ 2147483647 w 269"/>
              <a:gd name="T11" fmla="*/ 2147483647 h 410"/>
              <a:gd name="T12" fmla="*/ 2147483647 w 269"/>
              <a:gd name="T13" fmla="*/ 2147483647 h 4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69"/>
              <a:gd name="T22" fmla="*/ 0 h 410"/>
              <a:gd name="T23" fmla="*/ 269 w 269"/>
              <a:gd name="T24" fmla="*/ 410 h 4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69" h="410">
                <a:moveTo>
                  <a:pt x="131" y="132"/>
                </a:moveTo>
                <a:cubicBezTo>
                  <a:pt x="131" y="108"/>
                  <a:pt x="137" y="86"/>
                  <a:pt x="147" y="66"/>
                </a:cubicBezTo>
                <a:cubicBezTo>
                  <a:pt x="33" y="0"/>
                  <a:pt x="33" y="0"/>
                  <a:pt x="33" y="0"/>
                </a:cubicBezTo>
                <a:cubicBezTo>
                  <a:pt x="12" y="40"/>
                  <a:pt x="0" y="84"/>
                  <a:pt x="0" y="132"/>
                </a:cubicBezTo>
                <a:cubicBezTo>
                  <a:pt x="0" y="283"/>
                  <a:pt x="119" y="405"/>
                  <a:pt x="269" y="410"/>
                </a:cubicBezTo>
                <a:cubicBezTo>
                  <a:pt x="269" y="278"/>
                  <a:pt x="269" y="278"/>
                  <a:pt x="269" y="278"/>
                </a:cubicBezTo>
                <a:cubicBezTo>
                  <a:pt x="192" y="273"/>
                  <a:pt x="131" y="210"/>
                  <a:pt x="131" y="132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endParaRPr lang="en-GB" kern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62" name="Freeform 17">
            <a:extLst>
              <a:ext uri="{FF2B5EF4-FFF2-40B4-BE49-F238E27FC236}">
                <a16:creationId xmlns:a16="http://schemas.microsoft.com/office/drawing/2014/main" id="{F8C35EEA-58E6-4C42-9A03-22288168359E}"/>
              </a:ext>
            </a:extLst>
          </p:cNvPr>
          <p:cNvSpPr>
            <a:spLocks/>
          </p:cNvSpPr>
          <p:nvPr/>
        </p:nvSpPr>
        <p:spPr bwMode="gray">
          <a:xfrm>
            <a:off x="4951412" y="2528888"/>
            <a:ext cx="3436938" cy="1433512"/>
          </a:xfrm>
          <a:custGeom>
            <a:avLst/>
            <a:gdLst>
              <a:gd name="T0" fmla="*/ 2147483647 w 473"/>
              <a:gd name="T1" fmla="*/ 2147483647 h 198"/>
              <a:gd name="T2" fmla="*/ 2147483647 w 473"/>
              <a:gd name="T3" fmla="*/ 2147483647 h 198"/>
              <a:gd name="T4" fmla="*/ 2147483647 w 473"/>
              <a:gd name="T5" fmla="*/ 2147483647 h 198"/>
              <a:gd name="T6" fmla="*/ 2147483647 w 473"/>
              <a:gd name="T7" fmla="*/ 0 h 198"/>
              <a:gd name="T8" fmla="*/ 0 w 473"/>
              <a:gd name="T9" fmla="*/ 2147483647 h 198"/>
              <a:gd name="T10" fmla="*/ 2147483647 w 473"/>
              <a:gd name="T11" fmla="*/ 2147483647 h 198"/>
              <a:gd name="T12" fmla="*/ 2147483647 w 473"/>
              <a:gd name="T13" fmla="*/ 2147483647 h 1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73"/>
              <a:gd name="T22" fmla="*/ 0 h 198"/>
              <a:gd name="T23" fmla="*/ 473 w 473"/>
              <a:gd name="T24" fmla="*/ 198 h 1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73" h="198">
                <a:moveTo>
                  <a:pt x="236" y="132"/>
                </a:moveTo>
                <a:cubicBezTo>
                  <a:pt x="287" y="132"/>
                  <a:pt x="332" y="158"/>
                  <a:pt x="358" y="198"/>
                </a:cubicBezTo>
                <a:cubicBezTo>
                  <a:pt x="473" y="132"/>
                  <a:pt x="473" y="132"/>
                  <a:pt x="473" y="132"/>
                </a:cubicBezTo>
                <a:cubicBezTo>
                  <a:pt x="424" y="53"/>
                  <a:pt x="336" y="0"/>
                  <a:pt x="236" y="0"/>
                </a:cubicBezTo>
                <a:cubicBezTo>
                  <a:pt x="137" y="0"/>
                  <a:pt x="49" y="53"/>
                  <a:pt x="0" y="132"/>
                </a:cubicBezTo>
                <a:cubicBezTo>
                  <a:pt x="115" y="198"/>
                  <a:pt x="115" y="198"/>
                  <a:pt x="115" y="198"/>
                </a:cubicBezTo>
                <a:cubicBezTo>
                  <a:pt x="141" y="158"/>
                  <a:pt x="186" y="132"/>
                  <a:pt x="236" y="132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FFF279-8984-41C5-9AE6-8D5AE7CE1988}"/>
              </a:ext>
            </a:extLst>
          </p:cNvPr>
          <p:cNvSpPr txBox="1"/>
          <p:nvPr/>
        </p:nvSpPr>
        <p:spPr>
          <a:xfrm>
            <a:off x="5625803" y="3120461"/>
            <a:ext cx="1954087" cy="1367057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dirty="0">
                <a:solidFill>
                  <a:schemeClr val="bg2"/>
                </a:solidFill>
                <a:latin typeface="Euphemia" panose="020B0503040102020104" pitchFamily="34" charset="0"/>
              </a:rPr>
              <a:t>Recency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B66C8B-FCEB-4B1E-BDB4-E5BA2C37727B}"/>
              </a:ext>
            </a:extLst>
          </p:cNvPr>
          <p:cNvSpPr txBox="1"/>
          <p:nvPr/>
        </p:nvSpPr>
        <p:spPr>
          <a:xfrm rot="3676809">
            <a:off x="4757743" y="4467507"/>
            <a:ext cx="1978457" cy="1125387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Down">
              <a:avLst/>
            </a:prstTxWarp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dirty="0">
                <a:solidFill>
                  <a:schemeClr val="bg2"/>
                </a:solidFill>
                <a:latin typeface="Euphemia" panose="020B0503040102020104" pitchFamily="34" charset="0"/>
              </a:rPr>
              <a:t>Monetary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D7EDC0-0EE6-4E6D-A80B-7EA89A0B3DA2}"/>
              </a:ext>
            </a:extLst>
          </p:cNvPr>
          <p:cNvSpPr txBox="1"/>
          <p:nvPr/>
        </p:nvSpPr>
        <p:spPr>
          <a:xfrm rot="18191475">
            <a:off x="6588175" y="4541483"/>
            <a:ext cx="1828271" cy="1125387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Down">
              <a:avLst/>
            </a:prstTxWarp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GB" dirty="0">
                <a:solidFill>
                  <a:schemeClr val="bg2"/>
                </a:solidFill>
                <a:latin typeface="Euphemia" panose="020B0503040102020104" pitchFamily="34" charset="0"/>
              </a:rPr>
              <a:t>Frequency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591FEB-CAB3-412F-B2B6-570330CF4A92}"/>
              </a:ext>
            </a:extLst>
          </p:cNvPr>
          <p:cNvSpPr/>
          <p:nvPr/>
        </p:nvSpPr>
        <p:spPr>
          <a:xfrm>
            <a:off x="5820092" y="3724275"/>
            <a:ext cx="1645920" cy="164592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B4253E-8431-4FA7-AD8F-19E9FE54269D}"/>
              </a:ext>
            </a:extLst>
          </p:cNvPr>
          <p:cNvSpPr txBox="1"/>
          <p:nvPr/>
        </p:nvSpPr>
        <p:spPr>
          <a:xfrm>
            <a:off x="1751012" y="5031238"/>
            <a:ext cx="2560320" cy="14457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Classification </a:t>
            </a:r>
            <a:r>
              <a:rPr lang="en-GB" sz="1200" kern="0" dirty="0" err="1">
                <a:solidFill>
                  <a:sysClr val="windowText" lastClr="000000"/>
                </a:solidFill>
                <a:latin typeface="+mj-lt"/>
              </a:rPr>
              <a:t>en</a:t>
            </a: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 4 categories.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Echelle :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lvl="0" defTabSz="914400">
              <a:spcAft>
                <a:spcPts val="300"/>
              </a:spcAft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</p:txBody>
      </p: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7E79D0A4-280F-4619-862E-1B7527289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487956"/>
              </p:ext>
            </p:extLst>
          </p:nvPr>
        </p:nvGraphicFramePr>
        <p:xfrm>
          <a:off x="2591752" y="5336038"/>
          <a:ext cx="1645920" cy="1082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Caractéristiques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Valeur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700" dirty="0"/>
                        <a:t>1er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  <a:r>
                        <a:rPr lang="en-US" sz="700" baseline="30000" dirty="0"/>
                        <a:t>nd</a:t>
                      </a:r>
                      <a:r>
                        <a:rPr lang="en-US" sz="700" dirty="0"/>
                        <a:t>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3ème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96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4ème quartile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95895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9285FF9C-E4A1-44E1-A290-5315AFC8CC96}"/>
              </a:ext>
            </a:extLst>
          </p:cNvPr>
          <p:cNvSpPr txBox="1"/>
          <p:nvPr/>
        </p:nvSpPr>
        <p:spPr>
          <a:xfrm>
            <a:off x="8853685" y="5031238"/>
            <a:ext cx="2560320" cy="14457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Classification </a:t>
            </a:r>
            <a:r>
              <a:rPr lang="en-GB" sz="1200" kern="0" dirty="0" err="1">
                <a:solidFill>
                  <a:sysClr val="windowText" lastClr="000000"/>
                </a:solidFill>
                <a:latin typeface="+mj-lt"/>
              </a:rPr>
              <a:t>en</a:t>
            </a: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 2 categories.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GB" sz="1200" kern="0" dirty="0">
                <a:solidFill>
                  <a:sysClr val="windowText" lastClr="000000"/>
                </a:solidFill>
                <a:latin typeface="+mj-lt"/>
              </a:rPr>
              <a:t>Echelle :</a:t>
            </a: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marL="85725" lvl="0" indent="-85725" defTabSz="914400">
              <a:spcAft>
                <a:spcPts val="300"/>
              </a:spcAft>
              <a:buFont typeface="Arial" pitchFamily="34" charset="0"/>
              <a:buChar char="•"/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  <a:p>
            <a:pPr lvl="0" defTabSz="914400">
              <a:spcAft>
                <a:spcPts val="300"/>
              </a:spcAft>
              <a:defRPr/>
            </a:pPr>
            <a:endParaRPr lang="en-GB" sz="1200" kern="0" dirty="0">
              <a:solidFill>
                <a:sysClr val="windowText" lastClr="000000"/>
              </a:solidFill>
              <a:latin typeface="+mj-lt"/>
            </a:endParaRPr>
          </a:p>
        </p:txBody>
      </p:sp>
      <p:graphicFrame>
        <p:nvGraphicFramePr>
          <p:cNvPr id="74" name="Table 5">
            <a:extLst>
              <a:ext uri="{FF2B5EF4-FFF2-40B4-BE49-F238E27FC236}">
                <a16:creationId xmlns:a16="http://schemas.microsoft.com/office/drawing/2014/main" id="{770AF4E4-1BE0-4F81-BD88-8F94FB418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87949"/>
              </p:ext>
            </p:extLst>
          </p:nvPr>
        </p:nvGraphicFramePr>
        <p:xfrm>
          <a:off x="9694425" y="5309781"/>
          <a:ext cx="1645920" cy="685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Caractéristiques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Valeur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700" dirty="0"/>
                        <a:t>1 </a:t>
                      </a:r>
                      <a:r>
                        <a:rPr lang="en-US" sz="700" dirty="0" err="1"/>
                        <a:t>achat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dirty="0"/>
                        <a:t>Plus de 1 </a:t>
                      </a:r>
                      <a:r>
                        <a:rPr lang="en-US" sz="700" dirty="0" err="1"/>
                        <a:t>achat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</a:tbl>
          </a:graphicData>
        </a:graphic>
      </p:graphicFrame>
      <p:cxnSp>
        <p:nvCxnSpPr>
          <p:cNvPr id="90" name="Shape 80">
            <a:extLst>
              <a:ext uri="{FF2B5EF4-FFF2-40B4-BE49-F238E27FC236}">
                <a16:creationId xmlns:a16="http://schemas.microsoft.com/office/drawing/2014/main" id="{DF906327-7BB4-46DA-88D3-0CAC91E9DD02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04012" y="2155187"/>
            <a:ext cx="2103120" cy="345803"/>
          </a:xfrm>
          <a:prstGeom prst="bentConnector2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tailEnd type="oval"/>
          </a:ln>
          <a:effectLst/>
        </p:spPr>
      </p:cxnSp>
      <p:cxnSp>
        <p:nvCxnSpPr>
          <p:cNvPr id="92" name="Shape 80">
            <a:extLst>
              <a:ext uri="{FF2B5EF4-FFF2-40B4-BE49-F238E27FC236}">
                <a16:creationId xmlns:a16="http://schemas.microsoft.com/office/drawing/2014/main" id="{96D5188A-C90A-4C04-A167-04A2CE8AFB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10561" y="4630286"/>
            <a:ext cx="1463040" cy="363644"/>
          </a:xfrm>
          <a:prstGeom prst="bentConnector3">
            <a:avLst>
              <a:gd name="adj1" fmla="val 100704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tailEnd type="oval"/>
          </a:ln>
          <a:effectLst/>
        </p:spPr>
      </p:cxnSp>
      <p:cxnSp>
        <p:nvCxnSpPr>
          <p:cNvPr id="96" name="Shape 80">
            <a:extLst>
              <a:ext uri="{FF2B5EF4-FFF2-40B4-BE49-F238E27FC236}">
                <a16:creationId xmlns:a16="http://schemas.microsoft.com/office/drawing/2014/main" id="{8372CF91-9E55-4066-A19D-4B7ED1D7B459}"/>
              </a:ext>
            </a:extLst>
          </p:cNvPr>
          <p:cNvCxnSpPr>
            <a:cxnSpLocks/>
          </p:cNvCxnSpPr>
          <p:nvPr/>
        </p:nvCxnSpPr>
        <p:spPr>
          <a:xfrm>
            <a:off x="8677273" y="4630286"/>
            <a:ext cx="1463040" cy="365760"/>
          </a:xfrm>
          <a:prstGeom prst="bentConnector3">
            <a:avLst>
              <a:gd name="adj1" fmla="val 99625"/>
            </a:avLst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tailEnd type="oval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4F6E4AA-ED01-4051-86F2-392FA7328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Approche</a:t>
            </a:r>
            <a:r>
              <a:rPr lang="en-US" dirty="0"/>
              <a:t> : 2) </a:t>
            </a:r>
            <a:r>
              <a:rPr lang="en-US" dirty="0" err="1"/>
              <a:t>Calcul</a:t>
            </a:r>
            <a:r>
              <a:rPr lang="en-US" dirty="0"/>
              <a:t> du score RFM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CF978-A19B-4401-BF2F-A263334E8A72}"/>
              </a:ext>
            </a:extLst>
          </p:cNvPr>
          <p:cNvSpPr txBox="1"/>
          <p:nvPr/>
        </p:nvSpPr>
        <p:spPr>
          <a:xfrm>
            <a:off x="1560064" y="1981200"/>
            <a:ext cx="1002074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Score RFM Client  = </a:t>
            </a:r>
            <a:r>
              <a:rPr lang="en-US" dirty="0" err="1">
                <a:solidFill>
                  <a:schemeClr val="bg1"/>
                </a:solidFill>
              </a:rPr>
              <a:t>Valeur</a:t>
            </a:r>
            <a:r>
              <a:rPr lang="en-US" dirty="0">
                <a:solidFill>
                  <a:schemeClr val="bg1"/>
                </a:solidFill>
              </a:rPr>
              <a:t> Recency Client + </a:t>
            </a:r>
            <a:r>
              <a:rPr lang="en-US" dirty="0" err="1">
                <a:solidFill>
                  <a:schemeClr val="bg1"/>
                </a:solidFill>
              </a:rPr>
              <a:t>Valeur</a:t>
            </a:r>
            <a:r>
              <a:rPr lang="en-US" dirty="0">
                <a:solidFill>
                  <a:schemeClr val="bg1"/>
                </a:solidFill>
              </a:rPr>
              <a:t> Frequency Client + </a:t>
            </a:r>
            <a:r>
              <a:rPr lang="en-US" dirty="0" err="1">
                <a:solidFill>
                  <a:schemeClr val="bg1"/>
                </a:solidFill>
              </a:rPr>
              <a:t>Valeur</a:t>
            </a:r>
            <a:r>
              <a:rPr lang="en-US" dirty="0">
                <a:solidFill>
                  <a:schemeClr val="bg1"/>
                </a:solidFill>
              </a:rPr>
              <a:t> Monetary Client</a:t>
            </a:r>
          </a:p>
        </p:txBody>
      </p:sp>
      <p:graphicFrame>
        <p:nvGraphicFramePr>
          <p:cNvPr id="24" name="Content Placeholder 10">
            <a:extLst>
              <a:ext uri="{FF2B5EF4-FFF2-40B4-BE49-F238E27FC236}">
                <a16:creationId xmlns:a16="http://schemas.microsoft.com/office/drawing/2014/main" id="{1C1BCAE0-995C-40DF-A050-21B04012149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59654468"/>
              </p:ext>
            </p:extLst>
          </p:nvPr>
        </p:nvGraphicFramePr>
        <p:xfrm>
          <a:off x="1563273" y="2514600"/>
          <a:ext cx="9912804" cy="3078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931674118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 RFM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Monetary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Client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Can’t Loose Them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dirty="0"/>
                        <a:t>&gt;=9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184,1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592,8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15 614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dirty="0"/>
                        <a:t>8</a:t>
                      </a:r>
                      <a:endParaRPr lang="en-US" sz="1200" b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136,5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239,0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10 106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165,9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186,2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14 633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Needs 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366,3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11 184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dirty="0"/>
                        <a:t>5</a:t>
                      </a:r>
                      <a:endParaRPr lang="en-US" sz="1200" b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222,5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153,1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19 911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296,8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16 210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459,0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5 699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70377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B23D9FB-33FD-4BC2-8C09-E59088AD69CD}"/>
              </a:ext>
            </a:extLst>
          </p:cNvPr>
          <p:cNvSpPr/>
          <p:nvPr/>
        </p:nvSpPr>
        <p:spPr>
          <a:xfrm flipV="1">
            <a:off x="1572798" y="5700871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54DF78-6C2F-45F7-91FD-61D1D3ABEDA7}"/>
              </a:ext>
            </a:extLst>
          </p:cNvPr>
          <p:cNvSpPr/>
          <p:nvPr/>
        </p:nvSpPr>
        <p:spPr>
          <a:xfrm>
            <a:off x="1522412" y="6096000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 50% des clients </a:t>
            </a:r>
            <a:r>
              <a:rPr lang="en-US" dirty="0" err="1">
                <a:solidFill>
                  <a:schemeClr val="tx1"/>
                </a:solidFill>
              </a:rPr>
              <a:t>sont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catégorisés</a:t>
            </a:r>
            <a:r>
              <a:rPr lang="en-US" dirty="0">
                <a:solidFill>
                  <a:schemeClr val="tx1"/>
                </a:solidFill>
              </a:rPr>
              <a:t> dans les 3 premiers segments (Can’t Loose Them, Champions, Loyal)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14580-C996-455C-9B51-A3EB9A73B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FC5D5-D522-44E1-BD4F-F530AF80C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5" b="2604"/>
          <a:stretch/>
        </p:blipFill>
        <p:spPr>
          <a:xfrm>
            <a:off x="1417011" y="2331720"/>
            <a:ext cx="10163801" cy="2849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D77597-9B7F-484F-BB45-9A83C0311D00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Représentation</a:t>
            </a:r>
            <a:r>
              <a:rPr lang="en-US" dirty="0"/>
              <a:t> </a:t>
            </a:r>
            <a:r>
              <a:rPr lang="en-US" dirty="0" err="1"/>
              <a:t>graphique</a:t>
            </a:r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6C7F03C-0896-4D92-A453-5458128DB4A9}"/>
              </a:ext>
            </a:extLst>
          </p:cNvPr>
          <p:cNvSpPr/>
          <p:nvPr/>
        </p:nvSpPr>
        <p:spPr>
          <a:xfrm flipV="1">
            <a:off x="1572798" y="5410200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B9CF4-8B5B-4F68-B09A-A44C6B2DCCBE}"/>
              </a:ext>
            </a:extLst>
          </p:cNvPr>
          <p:cNvSpPr/>
          <p:nvPr/>
        </p:nvSpPr>
        <p:spPr>
          <a:xfrm>
            <a:off x="1522412" y="5805329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La </a:t>
            </a:r>
            <a:r>
              <a:rPr lang="en-US" sz="1200" dirty="0" err="1">
                <a:solidFill>
                  <a:schemeClr val="tx1"/>
                </a:solidFill>
              </a:rPr>
              <a:t>catégorie</a:t>
            </a:r>
            <a:r>
              <a:rPr lang="en-US" sz="1200" dirty="0">
                <a:solidFill>
                  <a:schemeClr val="tx1"/>
                </a:solidFill>
              </a:rPr>
              <a:t> Can’t Loose them  a la </a:t>
            </a:r>
            <a:r>
              <a:rPr lang="en-US" sz="1200" dirty="0" err="1">
                <a:solidFill>
                  <a:schemeClr val="tx1"/>
                </a:solidFill>
              </a:rPr>
              <a:t>fréquence</a:t>
            </a:r>
            <a:r>
              <a:rPr lang="en-US" sz="1200" dirty="0">
                <a:solidFill>
                  <a:schemeClr val="tx1"/>
                </a:solidFill>
              </a:rPr>
              <a:t> des </a:t>
            </a:r>
            <a:r>
              <a:rPr lang="en-US" sz="1200" dirty="0" err="1">
                <a:solidFill>
                  <a:schemeClr val="tx1"/>
                </a:solidFill>
              </a:rPr>
              <a:t>achats</a:t>
            </a:r>
            <a:r>
              <a:rPr lang="en-US" sz="1200" dirty="0">
                <a:solidFill>
                  <a:schemeClr val="tx1"/>
                </a:solidFill>
              </a:rPr>
              <a:t> la plus </a:t>
            </a:r>
            <a:r>
              <a:rPr lang="en-US" sz="1200" dirty="0" err="1">
                <a:solidFill>
                  <a:schemeClr val="tx1"/>
                </a:solidFill>
              </a:rPr>
              <a:t>élevée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ainsi</a:t>
            </a:r>
            <a:r>
              <a:rPr lang="en-US" sz="1200" dirty="0">
                <a:solidFill>
                  <a:schemeClr val="tx1"/>
                </a:solidFill>
              </a:rPr>
              <a:t> que les </a:t>
            </a:r>
            <a:r>
              <a:rPr lang="en-US" sz="1200" dirty="0" err="1">
                <a:solidFill>
                  <a:schemeClr val="tx1"/>
                </a:solidFill>
              </a:rPr>
              <a:t>montants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dépensés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F2E1E2-61CE-416E-84CD-A0AFA1417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77597-9B7F-484F-BB45-9A83C0311D00}"/>
              </a:ext>
            </a:extLst>
          </p:cNvPr>
          <p:cNvSpPr txBox="1"/>
          <p:nvPr/>
        </p:nvSpPr>
        <p:spPr>
          <a:xfrm>
            <a:off x="1704308" y="1421467"/>
            <a:ext cx="774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Stabilité</a:t>
            </a:r>
            <a:r>
              <a:rPr lang="en-US" dirty="0"/>
              <a:t> dans le temps sur les </a:t>
            </a:r>
            <a:r>
              <a:rPr lang="en-US" dirty="0" err="1"/>
              <a:t>mois</a:t>
            </a:r>
            <a:r>
              <a:rPr lang="en-US" dirty="0"/>
              <a:t> de </a:t>
            </a:r>
            <a:r>
              <a:rPr lang="en-US" dirty="0" err="1"/>
              <a:t>Juin</a:t>
            </a:r>
            <a:r>
              <a:rPr lang="en-US" dirty="0"/>
              <a:t> / </a:t>
            </a:r>
            <a:r>
              <a:rPr lang="en-US" dirty="0" err="1"/>
              <a:t>Juillet</a:t>
            </a:r>
            <a:r>
              <a:rPr lang="en-US" dirty="0"/>
              <a:t> / </a:t>
            </a:r>
            <a:r>
              <a:rPr lang="en-US" dirty="0" err="1"/>
              <a:t>Août</a:t>
            </a:r>
            <a:r>
              <a:rPr lang="en-US" dirty="0"/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7778-233E-41EF-B906-AB9CA2F55B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0" b="5964"/>
          <a:stretch/>
        </p:blipFill>
        <p:spPr>
          <a:xfrm>
            <a:off x="1715297" y="1928926"/>
            <a:ext cx="9837667" cy="3810000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C5C5DCB-E6B6-49E1-BB53-A10F16C5BCC7}"/>
              </a:ext>
            </a:extLst>
          </p:cNvPr>
          <p:cNvSpPr/>
          <p:nvPr/>
        </p:nvSpPr>
        <p:spPr>
          <a:xfrm flipV="1">
            <a:off x="1572798" y="5745956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633F4-38C1-48A2-9CA5-91A40AC62882}"/>
              </a:ext>
            </a:extLst>
          </p:cNvPr>
          <p:cNvSpPr/>
          <p:nvPr/>
        </p:nvSpPr>
        <p:spPr>
          <a:xfrm>
            <a:off x="1534960" y="6019800"/>
            <a:ext cx="987552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Les segments (Can’t Loose Them, Champions, Loyal) </a:t>
            </a:r>
            <a:r>
              <a:rPr lang="en-US" sz="1200" dirty="0" err="1">
                <a:solidFill>
                  <a:schemeClr val="tx1"/>
                </a:solidFill>
              </a:rPr>
              <a:t>augmentent</a:t>
            </a:r>
            <a:r>
              <a:rPr lang="en-US" sz="1200" dirty="0">
                <a:solidFill>
                  <a:schemeClr val="tx1"/>
                </a:solidFill>
              </a:rPr>
              <a:t> dans la </a:t>
            </a:r>
            <a:r>
              <a:rPr lang="en-US" sz="1200" dirty="0" err="1">
                <a:solidFill>
                  <a:schemeClr val="tx1"/>
                </a:solidFill>
              </a:rPr>
              <a:t>globalité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Le segment “Require Activation” </a:t>
            </a:r>
            <a:r>
              <a:rPr lang="en-US" sz="1200" dirty="0" err="1">
                <a:solidFill>
                  <a:schemeClr val="tx1"/>
                </a:solidFill>
              </a:rPr>
              <a:t>augmente</a:t>
            </a:r>
            <a:r>
              <a:rPr lang="en-US" sz="1200" dirty="0">
                <a:solidFill>
                  <a:schemeClr val="tx1"/>
                </a:solidFill>
              </a:rPr>
              <a:t> sur la </a:t>
            </a:r>
            <a:r>
              <a:rPr lang="en-US" sz="1200" dirty="0" err="1">
                <a:solidFill>
                  <a:schemeClr val="tx1"/>
                </a:solidFill>
              </a:rPr>
              <a:t>période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95926-1C6B-49FF-81EA-64EB357BE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77597-9B7F-484F-BB45-9A83C0311D00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des nouveaux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4242F-51A4-4E59-A0D1-A0226824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012" y="1955991"/>
            <a:ext cx="9182100" cy="420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2593B-5BF1-4749-8865-16091CA4B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standard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Suivi</a:t>
            </a:r>
            <a:r>
              <a:rPr lang="en-US" dirty="0"/>
              <a:t> des clients</a:t>
            </a:r>
          </a:p>
        </p:txBody>
      </p:sp>
      <p:graphicFrame>
        <p:nvGraphicFramePr>
          <p:cNvPr id="24" name="Content Placeholder 10">
            <a:extLst>
              <a:ext uri="{FF2B5EF4-FFF2-40B4-BE49-F238E27FC236}">
                <a16:creationId xmlns:a16="http://schemas.microsoft.com/office/drawing/2014/main" id="{1C1BCAE0-995C-40DF-A050-21B04012149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2259707"/>
              </p:ext>
            </p:extLst>
          </p:nvPr>
        </p:nvGraphicFramePr>
        <p:xfrm>
          <a:off x="1563273" y="2133600"/>
          <a:ext cx="9986631" cy="35320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Can’t Loose Them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u="none" dirty="0"/>
                        <a:t>To thank their loyalty, offering them a discount on product categories that they have never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/>
                        <a:t>To thank their loyalty, offering them a discount on product categories that they have never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/>
                        <a:t>To thank their loyalty, offering them a discount on product categories that they have never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Needs Attention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Made some initial purchase but have not seen them since. Was it a bad customer experience? Or product-market fit? Let’s spend some resource build our brand awareness with them through a survey.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u="none" dirty="0"/>
                        <a:t>High potential to enter our loyal customer segments, why not throw in some gifts on their next purchase to show that you value them!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Showing promising signs with quantity and value of their purchase but it has been a while since they last bought sometime from you. Let’s target them with their </a:t>
                      </a:r>
                      <a:r>
                        <a:rPr lang="en-US" sz="1200" b="0" i="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wishlist</a:t>
                      </a:r>
                      <a:r>
                        <a:rPr lang="en-US" sz="12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items and a limited time offer discount.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Poorest performers of our RFM model. They might have gone with our competitors for now and will require a different activation strategy to win them back such as lower prices than competitors on the categories of products that they have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7037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B3AD77-3474-471A-9D83-EAB8C0627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via </a:t>
            </a:r>
            <a:r>
              <a:rPr lang="en-US" dirty="0" err="1"/>
              <a:t>DBScan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5F287-084C-4BAB-8BBD-7863526C484B}"/>
              </a:ext>
            </a:extLst>
          </p:cNvPr>
          <p:cNvSpPr/>
          <p:nvPr/>
        </p:nvSpPr>
        <p:spPr>
          <a:xfrm>
            <a:off x="1751012" y="1561917"/>
            <a:ext cx="7772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u="sng" dirty="0">
                <a:solidFill>
                  <a:schemeClr val="tx1"/>
                </a:solidFill>
              </a:rPr>
              <a:t>Restriction : </a:t>
            </a:r>
            <a:r>
              <a:rPr lang="en-US" dirty="0">
                <a:solidFill>
                  <a:schemeClr val="tx1"/>
                </a:solidFill>
              </a:rPr>
              <a:t>Limitation aux 1000 premières </a:t>
            </a:r>
            <a:r>
              <a:rPr lang="en-US" dirty="0" err="1">
                <a:solidFill>
                  <a:schemeClr val="tx1"/>
                </a:solidFill>
              </a:rPr>
              <a:t>lignes</a:t>
            </a:r>
            <a:r>
              <a:rPr lang="en-US" dirty="0">
                <a:solidFill>
                  <a:schemeClr val="tx1"/>
                </a:solidFill>
              </a:rPr>
              <a:t> car </a:t>
            </a:r>
            <a:r>
              <a:rPr lang="en-US" dirty="0" err="1">
                <a:solidFill>
                  <a:schemeClr val="tx1"/>
                </a:solidFill>
              </a:rPr>
              <a:t>l’algorithme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est</a:t>
            </a:r>
            <a:r>
              <a:rPr lang="en-US" dirty="0">
                <a:solidFill>
                  <a:schemeClr val="tx1"/>
                </a:solidFill>
              </a:rPr>
              <a:t> gourmand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mémoire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calcul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carré</a:t>
            </a:r>
            <a:r>
              <a:rPr lang="en-US" dirty="0">
                <a:solidFill>
                  <a:schemeClr val="tx1"/>
                </a:solidFill>
              </a:rPr>
              <a:t> du </a:t>
            </a: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d’observations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1601F-FFB8-4F53-91EE-DD3EEBD3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96" y="2573289"/>
            <a:ext cx="9189506" cy="265176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B1782FD-F2E5-4BE3-ABCB-65DD93794210}"/>
              </a:ext>
            </a:extLst>
          </p:cNvPr>
          <p:cNvSpPr/>
          <p:nvPr/>
        </p:nvSpPr>
        <p:spPr>
          <a:xfrm flipV="1">
            <a:off x="1572798" y="5410200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4413B-56F6-4D8E-9EC0-C94379F878AF}"/>
              </a:ext>
            </a:extLst>
          </p:cNvPr>
          <p:cNvSpPr/>
          <p:nvPr/>
        </p:nvSpPr>
        <p:spPr>
          <a:xfrm>
            <a:off x="1522412" y="5805329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De part le </a:t>
            </a:r>
            <a:r>
              <a:rPr lang="en-US" sz="1200" dirty="0" err="1">
                <a:solidFill>
                  <a:schemeClr val="tx1"/>
                </a:solidFill>
              </a:rPr>
              <a:t>nombre</a:t>
            </a:r>
            <a:r>
              <a:rPr lang="en-US" sz="1200" dirty="0">
                <a:solidFill>
                  <a:schemeClr val="tx1"/>
                </a:solidFill>
              </a:rPr>
              <a:t> de </a:t>
            </a:r>
            <a:r>
              <a:rPr lang="en-US" sz="1200" dirty="0" err="1">
                <a:solidFill>
                  <a:schemeClr val="tx1"/>
                </a:solidFill>
              </a:rPr>
              <a:t>calculs</a:t>
            </a:r>
            <a:r>
              <a:rPr lang="en-US" sz="1200" dirty="0">
                <a:solidFill>
                  <a:schemeClr val="tx1"/>
                </a:solidFill>
              </a:rPr>
              <a:t> trop </a:t>
            </a:r>
            <a:r>
              <a:rPr lang="en-US" sz="1200" dirty="0" err="1">
                <a:solidFill>
                  <a:schemeClr val="tx1"/>
                </a:solidFill>
              </a:rPr>
              <a:t>importants</a:t>
            </a:r>
            <a:r>
              <a:rPr lang="en-US" sz="1200" dirty="0">
                <a:solidFill>
                  <a:schemeClr val="tx1"/>
                </a:solidFill>
              </a:rPr>
              <a:t> pour </a:t>
            </a:r>
            <a:r>
              <a:rPr lang="en-US" sz="1200" dirty="0" err="1">
                <a:solidFill>
                  <a:schemeClr val="tx1"/>
                </a:solidFill>
              </a:rPr>
              <a:t>cet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algorithme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ce</a:t>
            </a:r>
            <a:r>
              <a:rPr lang="en-US" sz="1200" dirty="0">
                <a:solidFill>
                  <a:schemeClr val="tx1"/>
                </a:solidFill>
              </a:rPr>
              <a:t> dernier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écarté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EEACD-B1A3-4391-BB3F-C957DF33B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0"/>
            <a:ext cx="9782801" cy="123983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60E87FCF-41D2-4398-A91C-DC31B929698E}"/>
              </a:ext>
            </a:extLst>
          </p:cNvPr>
          <p:cNvSpPr txBox="1"/>
          <p:nvPr/>
        </p:nvSpPr>
        <p:spPr>
          <a:xfrm>
            <a:off x="2208156" y="1279179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Contexte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06837DEF-FE10-4950-A532-B2492C7B02D6}"/>
              </a:ext>
            </a:extLst>
          </p:cNvPr>
          <p:cNvSpPr txBox="1"/>
          <p:nvPr/>
        </p:nvSpPr>
        <p:spPr>
          <a:xfrm>
            <a:off x="2208163" y="2514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Présentation des jeux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3AE538-CB77-41D5-8926-98B033B96B23}"/>
              </a:ext>
            </a:extLst>
          </p:cNvPr>
          <p:cNvSpPr txBox="1"/>
          <p:nvPr/>
        </p:nvSpPr>
        <p:spPr>
          <a:xfrm>
            <a:off x="2208170" y="3200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Analyse exploratoire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FC21947F-4A89-4BB1-92DB-EEBDBD7D414C}"/>
              </a:ext>
            </a:extLst>
          </p:cNvPr>
          <p:cNvSpPr txBox="1"/>
          <p:nvPr/>
        </p:nvSpPr>
        <p:spPr>
          <a:xfrm>
            <a:off x="2208177" y="1905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Approche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7524F89-3D3D-42EA-A8D6-957B0AA38EC8}"/>
              </a:ext>
            </a:extLst>
          </p:cNvPr>
          <p:cNvSpPr txBox="1">
            <a:spLocks/>
          </p:cNvSpPr>
          <p:nvPr/>
        </p:nvSpPr>
        <p:spPr>
          <a:xfrm>
            <a:off x="1590700" y="1219200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DB78378-D59E-45FB-8BBF-7CF97D9D073B}"/>
              </a:ext>
            </a:extLst>
          </p:cNvPr>
          <p:cNvSpPr txBox="1">
            <a:spLocks/>
          </p:cNvSpPr>
          <p:nvPr/>
        </p:nvSpPr>
        <p:spPr>
          <a:xfrm>
            <a:off x="1590700" y="2476742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73430C1-D9D8-401A-8EFF-1243AB2618FD}"/>
              </a:ext>
            </a:extLst>
          </p:cNvPr>
          <p:cNvSpPr txBox="1">
            <a:spLocks/>
          </p:cNvSpPr>
          <p:nvPr/>
        </p:nvSpPr>
        <p:spPr>
          <a:xfrm>
            <a:off x="1598612" y="3105513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EAA799D7-3794-4B31-B82E-B24334894F56}"/>
              </a:ext>
            </a:extLst>
          </p:cNvPr>
          <p:cNvSpPr txBox="1">
            <a:spLocks/>
          </p:cNvSpPr>
          <p:nvPr/>
        </p:nvSpPr>
        <p:spPr>
          <a:xfrm>
            <a:off x="1590700" y="4991826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D346FA28-56D0-4647-851E-61C3778EA2FB}"/>
              </a:ext>
            </a:extLst>
          </p:cNvPr>
          <p:cNvSpPr txBox="1"/>
          <p:nvPr/>
        </p:nvSpPr>
        <p:spPr>
          <a:xfrm>
            <a:off x="2208184" y="57266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Prochaines étapes</a:t>
            </a:r>
          </a:p>
        </p:txBody>
      </p:sp>
      <p:sp>
        <p:nvSpPr>
          <p:cNvPr id="30" name="ZoneTexte 7">
            <a:extLst>
              <a:ext uri="{FF2B5EF4-FFF2-40B4-BE49-F238E27FC236}">
                <a16:creationId xmlns:a16="http://schemas.microsoft.com/office/drawing/2014/main" id="{3681C640-B161-442C-B390-DD38A74AB1AE}"/>
              </a:ext>
            </a:extLst>
          </p:cNvPr>
          <p:cNvSpPr txBox="1"/>
          <p:nvPr/>
        </p:nvSpPr>
        <p:spPr>
          <a:xfrm>
            <a:off x="2208191" y="3810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Segmentation RFM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BDCF229-C5D3-4555-91F6-27F7E7CBBFF0}"/>
              </a:ext>
            </a:extLst>
          </p:cNvPr>
          <p:cNvSpPr txBox="1"/>
          <p:nvPr/>
        </p:nvSpPr>
        <p:spPr>
          <a:xfrm>
            <a:off x="2208198" y="51170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Comparatif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01B8D-C18A-4D58-AD7F-0EA8A62B8806}"/>
              </a:ext>
            </a:extLst>
          </p:cNvPr>
          <p:cNvSpPr txBox="1">
            <a:spLocks/>
          </p:cNvSpPr>
          <p:nvPr/>
        </p:nvSpPr>
        <p:spPr>
          <a:xfrm>
            <a:off x="1590700" y="4363055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9413D0EA-FFA8-465A-8844-41E5D9D0A8DA}"/>
              </a:ext>
            </a:extLst>
          </p:cNvPr>
          <p:cNvSpPr txBox="1">
            <a:spLocks/>
          </p:cNvSpPr>
          <p:nvPr/>
        </p:nvSpPr>
        <p:spPr>
          <a:xfrm>
            <a:off x="1590700" y="1847971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0CA898C5-2117-4A4E-AA73-B7E4FA1EABD4}"/>
              </a:ext>
            </a:extLst>
          </p:cNvPr>
          <p:cNvSpPr txBox="1">
            <a:spLocks/>
          </p:cNvSpPr>
          <p:nvPr/>
        </p:nvSpPr>
        <p:spPr>
          <a:xfrm>
            <a:off x="1590700" y="3734284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23D5-51E5-4A81-BF16-7BDDC5D5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</a:t>
            </a:fld>
            <a:endParaRPr lang="en-US"/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72157CFF-322B-4ECE-B568-E785F6C9A1EB}"/>
              </a:ext>
            </a:extLst>
          </p:cNvPr>
          <p:cNvSpPr txBox="1">
            <a:spLocks/>
          </p:cNvSpPr>
          <p:nvPr/>
        </p:nvSpPr>
        <p:spPr>
          <a:xfrm>
            <a:off x="1590756" y="5620597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8</a:t>
            </a:r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12F3C1D6-E0D1-43FB-85E2-A35CB685F796}"/>
              </a:ext>
            </a:extLst>
          </p:cNvPr>
          <p:cNvSpPr txBox="1">
            <a:spLocks/>
          </p:cNvSpPr>
          <p:nvPr/>
        </p:nvSpPr>
        <p:spPr>
          <a:xfrm>
            <a:off x="1590756" y="6249368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9</a:t>
            </a:r>
          </a:p>
        </p:txBody>
      </p:sp>
      <p:sp>
        <p:nvSpPr>
          <p:cNvPr id="25" name="ZoneTexte 7">
            <a:extLst>
              <a:ext uri="{FF2B5EF4-FFF2-40B4-BE49-F238E27FC236}">
                <a16:creationId xmlns:a16="http://schemas.microsoft.com/office/drawing/2014/main" id="{5361ED7E-08A5-45B9-B746-1B5A668DDA80}"/>
              </a:ext>
            </a:extLst>
          </p:cNvPr>
          <p:cNvSpPr txBox="1"/>
          <p:nvPr/>
        </p:nvSpPr>
        <p:spPr>
          <a:xfrm>
            <a:off x="2208205" y="629835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Annexe : l’environnement technique</a:t>
            </a:r>
          </a:p>
        </p:txBody>
      </p:sp>
      <p:sp>
        <p:nvSpPr>
          <p:cNvPr id="26" name="ZoneTexte 7">
            <a:extLst>
              <a:ext uri="{FF2B5EF4-FFF2-40B4-BE49-F238E27FC236}">
                <a16:creationId xmlns:a16="http://schemas.microsoft.com/office/drawing/2014/main" id="{D352CF3C-77AB-47D3-BD05-3923D771CCE4}"/>
              </a:ext>
            </a:extLst>
          </p:cNvPr>
          <p:cNvSpPr txBox="1"/>
          <p:nvPr/>
        </p:nvSpPr>
        <p:spPr>
          <a:xfrm>
            <a:off x="2208212" y="4419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Segmentation Maison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via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5F287-084C-4BAB-8BBD-7863526C484B}"/>
              </a:ext>
            </a:extLst>
          </p:cNvPr>
          <p:cNvSpPr/>
          <p:nvPr/>
        </p:nvSpPr>
        <p:spPr>
          <a:xfrm>
            <a:off x="1751012" y="1561917"/>
            <a:ext cx="77724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u="sng" dirty="0" err="1">
                <a:solidFill>
                  <a:schemeClr val="tx1"/>
                </a:solidFill>
              </a:rPr>
              <a:t>Approche</a:t>
            </a:r>
            <a:r>
              <a:rPr lang="en-US" u="sng" dirty="0">
                <a:solidFill>
                  <a:schemeClr val="tx1"/>
                </a:solidFill>
              </a:rPr>
              <a:t> : </a:t>
            </a:r>
            <a:r>
              <a:rPr lang="en-US" dirty="0">
                <a:solidFill>
                  <a:schemeClr val="tx1"/>
                </a:solidFill>
              </a:rPr>
              <a:t>faire </a:t>
            </a:r>
            <a:r>
              <a:rPr lang="en-US" dirty="0" err="1">
                <a:solidFill>
                  <a:schemeClr val="tx1"/>
                </a:solidFill>
              </a:rPr>
              <a:t>évoluer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de cluster entre 2 et 8  </a:t>
            </a:r>
            <a:r>
              <a:rPr lang="en-US" dirty="0" err="1">
                <a:solidFill>
                  <a:schemeClr val="tx1"/>
                </a:solidFill>
              </a:rPr>
              <a:t>afin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d’analyser</a:t>
            </a:r>
            <a:r>
              <a:rPr lang="en-US" dirty="0">
                <a:solidFill>
                  <a:schemeClr val="tx1"/>
                </a:solidFill>
              </a:rPr>
              <a:t> les </a:t>
            </a:r>
            <a:r>
              <a:rPr lang="en-US" dirty="0" err="1">
                <a:solidFill>
                  <a:schemeClr val="tx1"/>
                </a:solidFill>
              </a:rPr>
              <a:t>métriques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suivants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Sum of Squared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Silhouette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B1782FD-F2E5-4BE3-ABCB-65DD93794210}"/>
              </a:ext>
            </a:extLst>
          </p:cNvPr>
          <p:cNvSpPr/>
          <p:nvPr/>
        </p:nvSpPr>
        <p:spPr>
          <a:xfrm flipV="1">
            <a:off x="1572798" y="5517356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4413B-56F6-4D8E-9EC0-C94379F878AF}"/>
              </a:ext>
            </a:extLst>
          </p:cNvPr>
          <p:cNvSpPr/>
          <p:nvPr/>
        </p:nvSpPr>
        <p:spPr>
          <a:xfrm>
            <a:off x="1522412" y="5805329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4 Clusters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un bon </a:t>
            </a:r>
            <a:r>
              <a:rPr lang="en-US" sz="1200" dirty="0" err="1">
                <a:solidFill>
                  <a:schemeClr val="tx1"/>
                </a:solidFill>
              </a:rPr>
              <a:t>compromis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parmi</a:t>
            </a:r>
            <a:r>
              <a:rPr lang="en-US" sz="1200" dirty="0">
                <a:solidFill>
                  <a:schemeClr val="tx1"/>
                </a:solidFill>
              </a:rPr>
              <a:t> les </a:t>
            </a:r>
            <a:r>
              <a:rPr lang="en-US" sz="1200" dirty="0" err="1">
                <a:solidFill>
                  <a:schemeClr val="tx1"/>
                </a:solidFill>
              </a:rPr>
              <a:t>métriques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sélectionné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93B6-EB00-44CD-A88A-59EC72A4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/>
          <a:stretch/>
        </p:blipFill>
        <p:spPr>
          <a:xfrm>
            <a:off x="2164052" y="2606040"/>
            <a:ext cx="8578560" cy="283464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504B74-5F9F-4809-9A93-67611BCB6D1F}"/>
              </a:ext>
            </a:extLst>
          </p:cNvPr>
          <p:cNvSpPr/>
          <p:nvPr/>
        </p:nvSpPr>
        <p:spPr>
          <a:xfrm>
            <a:off x="3351212" y="4020978"/>
            <a:ext cx="381000" cy="3423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C7EE82-4131-4866-9BF6-59ED18528297}"/>
              </a:ext>
            </a:extLst>
          </p:cNvPr>
          <p:cNvSpPr/>
          <p:nvPr/>
        </p:nvSpPr>
        <p:spPr>
          <a:xfrm>
            <a:off x="6094412" y="2858055"/>
            <a:ext cx="381000" cy="3423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F676EB-8667-4D77-A08A-737D87056022}"/>
              </a:ext>
            </a:extLst>
          </p:cNvPr>
          <p:cNvSpPr/>
          <p:nvPr/>
        </p:nvSpPr>
        <p:spPr>
          <a:xfrm>
            <a:off x="8837612" y="3581400"/>
            <a:ext cx="381000" cy="3423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3FC0B-914A-4FCF-961F-9CF88DC8F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6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via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5F287-084C-4BAB-8BBD-7863526C484B}"/>
              </a:ext>
            </a:extLst>
          </p:cNvPr>
          <p:cNvSpPr/>
          <p:nvPr/>
        </p:nvSpPr>
        <p:spPr>
          <a:xfrm>
            <a:off x="1674812" y="1402874"/>
            <a:ext cx="9091984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Analyse</a:t>
            </a:r>
            <a:r>
              <a:rPr lang="en-US" dirty="0">
                <a:solidFill>
                  <a:schemeClr val="tx1"/>
                </a:solidFill>
              </a:rPr>
              <a:t> de la </a:t>
            </a:r>
            <a:r>
              <a:rPr lang="en-US" dirty="0" err="1">
                <a:solidFill>
                  <a:schemeClr val="tx1"/>
                </a:solidFill>
              </a:rPr>
              <a:t>stabilité</a:t>
            </a:r>
            <a:r>
              <a:rPr lang="en-US" dirty="0">
                <a:solidFill>
                  <a:schemeClr val="tx1"/>
                </a:solidFill>
              </a:rPr>
              <a:t> des centroids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 err="1">
                <a:solidFill>
                  <a:schemeClr val="tx1"/>
                </a:solidFill>
              </a:rPr>
              <a:t>Approche</a:t>
            </a:r>
            <a:r>
              <a:rPr lang="en-US" u="sng" dirty="0">
                <a:solidFill>
                  <a:schemeClr val="tx1"/>
                </a:solidFill>
              </a:rPr>
              <a:t> : </a:t>
            </a:r>
            <a:r>
              <a:rPr lang="en-US" dirty="0">
                <a:solidFill>
                  <a:schemeClr val="tx1"/>
                </a:solidFill>
              </a:rPr>
              <a:t>faire </a:t>
            </a:r>
            <a:r>
              <a:rPr lang="en-US" dirty="0" err="1">
                <a:solidFill>
                  <a:schemeClr val="tx1"/>
                </a:solidFill>
              </a:rPr>
              <a:t>évoluer</a:t>
            </a:r>
            <a:r>
              <a:rPr lang="en-US" dirty="0">
                <a:solidFill>
                  <a:schemeClr val="tx1"/>
                </a:solidFill>
              </a:rPr>
              <a:t> le </a:t>
            </a:r>
            <a:r>
              <a:rPr lang="en-US" dirty="0" err="1">
                <a:solidFill>
                  <a:schemeClr val="tx1"/>
                </a:solidFill>
              </a:rPr>
              <a:t>paramètre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random_state</a:t>
            </a:r>
            <a:r>
              <a:rPr lang="en-US" dirty="0">
                <a:solidFill>
                  <a:schemeClr val="tx1"/>
                </a:solidFill>
              </a:rPr>
              <a:t> dans les </a:t>
            </a:r>
            <a:r>
              <a:rPr lang="en-US" dirty="0" err="1">
                <a:solidFill>
                  <a:schemeClr val="tx1"/>
                </a:solidFill>
              </a:rPr>
              <a:t>valeurs</a:t>
            </a:r>
            <a:r>
              <a:rPr lang="en-US" dirty="0">
                <a:solidFill>
                  <a:schemeClr val="tx1"/>
                </a:solidFill>
              </a:rPr>
              <a:t> 1, 5, 10, 15, 20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B1782FD-F2E5-4BE3-ABCB-65DD93794210}"/>
              </a:ext>
            </a:extLst>
          </p:cNvPr>
          <p:cNvSpPr/>
          <p:nvPr/>
        </p:nvSpPr>
        <p:spPr>
          <a:xfrm flipV="1">
            <a:off x="1572798" y="5517356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B4413B-56F6-4D8E-9EC0-C94379F878AF}"/>
              </a:ext>
            </a:extLst>
          </p:cNvPr>
          <p:cNvSpPr/>
          <p:nvPr/>
        </p:nvSpPr>
        <p:spPr>
          <a:xfrm>
            <a:off x="1522412" y="5805329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Les </a:t>
            </a:r>
            <a:r>
              <a:rPr lang="en-US" sz="1200" dirty="0" err="1">
                <a:solidFill>
                  <a:schemeClr val="tx1"/>
                </a:solidFill>
              </a:rPr>
              <a:t>centroides</a:t>
            </a:r>
            <a:r>
              <a:rPr lang="en-US" sz="1200" dirty="0">
                <a:solidFill>
                  <a:schemeClr val="tx1"/>
                </a:solidFill>
              </a:rPr>
              <a:t>  se </a:t>
            </a:r>
            <a:r>
              <a:rPr lang="en-US" sz="1200" dirty="0" err="1">
                <a:solidFill>
                  <a:schemeClr val="tx1"/>
                </a:solidFill>
              </a:rPr>
              <a:t>superposent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ils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sont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donc</a:t>
            </a:r>
            <a:r>
              <a:rPr lang="en-US" sz="1200" dirty="0">
                <a:solidFill>
                  <a:schemeClr val="tx1"/>
                </a:solidFill>
              </a:rPr>
              <a:t> stables.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CF3D1-E0B1-448B-849F-D43A16C72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5" b="5331"/>
          <a:stretch/>
        </p:blipFill>
        <p:spPr>
          <a:xfrm>
            <a:off x="1367058" y="2390774"/>
            <a:ext cx="10287000" cy="2943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4F12E2-7C06-48CD-A1CF-BF6E001EE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via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pour 4 Clusters</a:t>
            </a:r>
          </a:p>
        </p:txBody>
      </p:sp>
      <p:graphicFrame>
        <p:nvGraphicFramePr>
          <p:cNvPr id="24" name="Content Placeholder 10">
            <a:extLst>
              <a:ext uri="{FF2B5EF4-FFF2-40B4-BE49-F238E27FC236}">
                <a16:creationId xmlns:a16="http://schemas.microsoft.com/office/drawing/2014/main" id="{1C1BCAE0-995C-40DF-A050-21B04012149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0981920"/>
              </p:ext>
            </p:extLst>
          </p:nvPr>
        </p:nvGraphicFramePr>
        <p:xfrm>
          <a:off x="2055812" y="4648200"/>
          <a:ext cx="8285782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196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931674118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Monetary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Client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241,0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25 200,6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464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235,7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1094,6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3 713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132,5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169,5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51 608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392,4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170,1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38 012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3034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3A0F594-E08C-4B7B-94D4-423E5F8DD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560B4-FAB0-4A13-86DD-971A4EF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939" y="1828800"/>
            <a:ext cx="933694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3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5) Segmentation RFM via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 </a:t>
            </a:r>
            <a:r>
              <a:rPr lang="en-US" dirty="0" err="1"/>
              <a:t>d’actions</a:t>
            </a:r>
            <a:endParaRPr lang="en-US" dirty="0"/>
          </a:p>
        </p:txBody>
      </p:sp>
      <p:graphicFrame>
        <p:nvGraphicFramePr>
          <p:cNvPr id="7" name="Content Placeholder 10">
            <a:extLst>
              <a:ext uri="{FF2B5EF4-FFF2-40B4-BE49-F238E27FC236}">
                <a16:creationId xmlns:a16="http://schemas.microsoft.com/office/drawing/2014/main" id="{473F39CE-C98E-40DD-89F5-3578CE4E62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608199"/>
              </p:ext>
            </p:extLst>
          </p:nvPr>
        </p:nvGraphicFramePr>
        <p:xfrm>
          <a:off x="1370012" y="2152498"/>
          <a:ext cx="9986631" cy="23433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/>
                        <a:t>To thank their loyalty, offering them a discount on product categories that they have never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Showing promising signs with quantity and value of their purchase but it has been a while since they last bought sometime from you. Let’s target them with their </a:t>
                      </a:r>
                      <a:r>
                        <a:rPr lang="en-US" sz="1200" b="0" i="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wishlist</a:t>
                      </a:r>
                      <a:r>
                        <a:rPr lang="en-US" sz="1200" b="0" i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items and a limited time offer discount.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0219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u="none" dirty="0"/>
                        <a:t>High potential to enter our loyal customer segments, why not throw in some gifts on their next purchase to show that you value them!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Poorest performers of our RFM model. They might have gone with our competitors for now and will require a different activation strategy to win them back such as lower prices than competitors on the categories of products that they have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7037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4B86F52-E5F8-475A-9CA2-079F39294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6) Segmentation “Maison” via </a:t>
            </a:r>
            <a:r>
              <a:rPr lang="en-US" dirty="0" err="1"/>
              <a:t>KModes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8571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Principe :  </a:t>
            </a:r>
            <a:r>
              <a:rPr lang="en-US" dirty="0"/>
              <a:t>segmentation </a:t>
            </a:r>
            <a:r>
              <a:rPr lang="en-US" dirty="0" err="1"/>
              <a:t>catégorielle</a:t>
            </a:r>
            <a:r>
              <a:rPr lang="en-US" dirty="0"/>
              <a:t> des habitudes de </a:t>
            </a:r>
            <a:r>
              <a:rPr lang="en-US" dirty="0" err="1"/>
              <a:t>consommation</a:t>
            </a:r>
            <a:endParaRPr lang="en-US" dirty="0"/>
          </a:p>
          <a:p>
            <a:r>
              <a:rPr lang="en-US" u="sng" dirty="0" err="1"/>
              <a:t>Approche</a:t>
            </a:r>
            <a:r>
              <a:rPr lang="en-US" u="sng" dirty="0"/>
              <a:t> : </a:t>
            </a:r>
            <a:r>
              <a:rPr lang="en-US" dirty="0"/>
              <a:t>faire </a:t>
            </a:r>
            <a:r>
              <a:rPr lang="en-US" dirty="0" err="1"/>
              <a:t>évoluer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cluster entre 2 et 8  </a:t>
            </a:r>
            <a:r>
              <a:rPr lang="en-US" dirty="0" err="1"/>
              <a:t>afin</a:t>
            </a:r>
            <a:r>
              <a:rPr lang="en-US" dirty="0"/>
              <a:t> </a:t>
            </a:r>
            <a:r>
              <a:rPr lang="en-US" dirty="0" err="1"/>
              <a:t>d’analyser</a:t>
            </a:r>
            <a:r>
              <a:rPr lang="en-US" dirty="0"/>
              <a:t> le ratio Cost vs </a:t>
            </a:r>
            <a:r>
              <a:rPr lang="en-US" dirty="0" err="1"/>
              <a:t>Nombre</a:t>
            </a:r>
            <a:r>
              <a:rPr lang="en-US" dirty="0"/>
              <a:t> de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0C834-6467-4532-921C-9E5A58CA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622" y="2286000"/>
            <a:ext cx="5390190" cy="3291840"/>
          </a:xfrm>
          <a:prstGeom prst="rect">
            <a:avLst/>
          </a:prstGeom>
        </p:spPr>
      </p:pic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296EF20-E2E2-477A-8985-4610D542DC4A}"/>
              </a:ext>
            </a:extLst>
          </p:cNvPr>
          <p:cNvSpPr/>
          <p:nvPr/>
        </p:nvSpPr>
        <p:spPr>
          <a:xfrm flipV="1">
            <a:off x="1593436" y="5562600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C0389E-D91F-41CB-86F0-284275F4B6F9}"/>
              </a:ext>
            </a:extLst>
          </p:cNvPr>
          <p:cNvSpPr/>
          <p:nvPr/>
        </p:nvSpPr>
        <p:spPr>
          <a:xfrm>
            <a:off x="1593436" y="5867400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Absence de “</a:t>
            </a:r>
            <a:r>
              <a:rPr lang="en-US" sz="1200" dirty="0" err="1">
                <a:solidFill>
                  <a:schemeClr val="tx1"/>
                </a:solidFill>
              </a:rPr>
              <a:t>vrai</a:t>
            </a:r>
            <a:r>
              <a:rPr lang="en-US" sz="1200" dirty="0">
                <a:solidFill>
                  <a:schemeClr val="tx1"/>
                </a:solidFill>
              </a:rPr>
              <a:t>” </a:t>
            </a:r>
            <a:r>
              <a:rPr lang="en-US" sz="1200" dirty="0" err="1">
                <a:solidFill>
                  <a:schemeClr val="tx1"/>
                </a:solidFill>
              </a:rPr>
              <a:t>coude</a:t>
            </a:r>
            <a:r>
              <a:rPr lang="en-US" sz="1200" dirty="0">
                <a:solidFill>
                  <a:schemeClr val="tx1"/>
                </a:solidFill>
              </a:rPr>
              <a:t>, 8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choisi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afin</a:t>
            </a:r>
            <a:r>
              <a:rPr lang="en-US" sz="1200" dirty="0">
                <a:solidFill>
                  <a:schemeClr val="tx1"/>
                </a:solidFill>
              </a:rPr>
              <a:t> de </a:t>
            </a:r>
            <a:r>
              <a:rPr lang="en-US" sz="1200" dirty="0" err="1">
                <a:solidFill>
                  <a:schemeClr val="tx1"/>
                </a:solidFill>
              </a:rPr>
              <a:t>minimiser</a:t>
            </a:r>
            <a:r>
              <a:rPr lang="en-US" sz="1200" dirty="0">
                <a:solidFill>
                  <a:schemeClr val="tx1"/>
                </a:solidFill>
              </a:rPr>
              <a:t> la </a:t>
            </a:r>
            <a:r>
              <a:rPr lang="en-US" sz="1200" dirty="0" err="1">
                <a:solidFill>
                  <a:schemeClr val="tx1"/>
                </a:solidFill>
              </a:rPr>
              <a:t>valeur</a:t>
            </a:r>
            <a:r>
              <a:rPr lang="en-US" sz="1200" dirty="0">
                <a:solidFill>
                  <a:schemeClr val="tx1"/>
                </a:solidFill>
              </a:rPr>
              <a:t> Cost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C1AB9-7DA6-4506-BEF4-B033C8FE2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6) Segmentation “Maison” via </a:t>
            </a:r>
            <a:r>
              <a:rPr lang="en-US" dirty="0" err="1"/>
              <a:t>KModes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88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F66FD-4DDF-48A9-A0CE-51978DB0347E}"/>
              </a:ext>
            </a:extLst>
          </p:cNvPr>
          <p:cNvGrpSpPr/>
          <p:nvPr/>
        </p:nvGrpSpPr>
        <p:grpSpPr>
          <a:xfrm>
            <a:off x="6527664" y="3503416"/>
            <a:ext cx="1584176" cy="1584176"/>
            <a:chOff x="8516023" y="3536145"/>
            <a:chExt cx="1584176" cy="1584176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3F0E37DC-9C91-4FA0-B6F0-5FE08E051605}"/>
                </a:ext>
              </a:extLst>
            </p:cNvPr>
            <p:cNvSpPr/>
            <p:nvPr/>
          </p:nvSpPr>
          <p:spPr bwMode="ltGray">
            <a:xfrm rot="5400000">
              <a:off x="8516023" y="3536145"/>
              <a:ext cx="1584176" cy="1584176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9191FEE-301F-4AA2-A44E-1BA07B18B62F}"/>
                </a:ext>
              </a:extLst>
            </p:cNvPr>
            <p:cNvSpPr/>
            <p:nvPr/>
          </p:nvSpPr>
          <p:spPr bwMode="ltGray">
            <a:xfrm>
              <a:off x="9785069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699A215E-50C1-4618-B52B-2F6123CD9239}"/>
                </a:ext>
              </a:extLst>
            </p:cNvPr>
            <p:cNvSpPr txBox="1"/>
            <p:nvPr/>
          </p:nvSpPr>
          <p:spPr>
            <a:xfrm>
              <a:off x="8731076" y="3946351"/>
              <a:ext cx="1240238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6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Watches_Gifts</a:t>
              </a: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</a:t>
              </a:r>
            </a:p>
            <a:p>
              <a:pPr algn="ctr">
                <a:spcAft>
                  <a:spcPts val="900"/>
                </a:spcAft>
              </a:pP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AA8F1-CF7B-4BFC-9CE2-235CCD3BEF20}"/>
              </a:ext>
            </a:extLst>
          </p:cNvPr>
          <p:cNvGrpSpPr/>
          <p:nvPr/>
        </p:nvGrpSpPr>
        <p:grpSpPr>
          <a:xfrm>
            <a:off x="4664029" y="3503416"/>
            <a:ext cx="1584176" cy="1584176"/>
            <a:chOff x="6652388" y="3536145"/>
            <a:chExt cx="1584176" cy="1584176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1AA1477E-8C07-4FB3-B0D9-FB95692C2AAA}"/>
                </a:ext>
              </a:extLst>
            </p:cNvPr>
            <p:cNvSpPr/>
            <p:nvPr/>
          </p:nvSpPr>
          <p:spPr bwMode="ltGray">
            <a:xfrm rot="5400000">
              <a:off x="6652388" y="3536145"/>
              <a:ext cx="1584176" cy="1584176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01403A4-EE03-4455-9F23-1BDB807D0ED5}"/>
                </a:ext>
              </a:extLst>
            </p:cNvPr>
            <p:cNvSpPr/>
            <p:nvPr/>
          </p:nvSpPr>
          <p:spPr bwMode="ltGray">
            <a:xfrm>
              <a:off x="792157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1" name="TextBox 26">
              <a:extLst>
                <a:ext uri="{FF2B5EF4-FFF2-40B4-BE49-F238E27FC236}">
                  <a16:creationId xmlns:a16="http://schemas.microsoft.com/office/drawing/2014/main" id="{0274BD1B-336F-4F64-A478-599B4A53B641}"/>
                </a:ext>
              </a:extLst>
            </p:cNvPr>
            <p:cNvSpPr txBox="1"/>
            <p:nvPr/>
          </p:nvSpPr>
          <p:spPr>
            <a:xfrm>
              <a:off x="6858868" y="3946351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5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Housewares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0D1BE3-B0FB-44DA-8542-ABA31C3D8A15}"/>
              </a:ext>
            </a:extLst>
          </p:cNvPr>
          <p:cNvGrpSpPr/>
          <p:nvPr/>
        </p:nvGrpSpPr>
        <p:grpSpPr>
          <a:xfrm>
            <a:off x="2817812" y="3503416"/>
            <a:ext cx="1584176" cy="1584176"/>
            <a:chOff x="4806171" y="3536145"/>
            <a:chExt cx="1584176" cy="1584176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FD1AC0CB-DB1F-45AC-9116-FA7ADACE4334}"/>
                </a:ext>
              </a:extLst>
            </p:cNvPr>
            <p:cNvSpPr/>
            <p:nvPr/>
          </p:nvSpPr>
          <p:spPr bwMode="ltGray">
            <a:xfrm rot="5400000">
              <a:off x="4806171" y="3536145"/>
              <a:ext cx="1584176" cy="158417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B161B7-0831-4A7E-92BF-7DEDD173726D}"/>
                </a:ext>
              </a:extLst>
            </p:cNvPr>
            <p:cNvSpPr/>
            <p:nvPr/>
          </p:nvSpPr>
          <p:spPr bwMode="ltGray">
            <a:xfrm>
              <a:off x="606678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4CF43FAA-29B8-4E69-9EF2-6DADA86513E1}"/>
                </a:ext>
              </a:extLst>
            </p:cNvPr>
            <p:cNvSpPr txBox="1"/>
            <p:nvPr/>
          </p:nvSpPr>
          <p:spPr>
            <a:xfrm>
              <a:off x="4806171" y="3946351"/>
              <a:ext cx="1404625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 4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Furniture_Decor</a:t>
              </a: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9CF0F0-710F-4025-9C04-EDE8B94B01BA}"/>
              </a:ext>
            </a:extLst>
          </p:cNvPr>
          <p:cNvGrpSpPr/>
          <p:nvPr/>
        </p:nvGrpSpPr>
        <p:grpSpPr>
          <a:xfrm>
            <a:off x="6527664" y="1770409"/>
            <a:ext cx="1584176" cy="1584176"/>
            <a:chOff x="8516023" y="1803138"/>
            <a:chExt cx="1584176" cy="1584176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8293F284-0A1F-45A6-9043-FCF4B8487F1B}"/>
                </a:ext>
              </a:extLst>
            </p:cNvPr>
            <p:cNvSpPr/>
            <p:nvPr/>
          </p:nvSpPr>
          <p:spPr bwMode="ltGray">
            <a:xfrm rot="5400000">
              <a:off x="8516023" y="1803138"/>
              <a:ext cx="1584176" cy="1584176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F4CDB34-EB96-4932-98F3-B0E9D4185DF3}"/>
                </a:ext>
              </a:extLst>
            </p:cNvPr>
            <p:cNvSpPr/>
            <p:nvPr/>
          </p:nvSpPr>
          <p:spPr bwMode="ltGray">
            <a:xfrm>
              <a:off x="9785069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5" name="TextBox 34">
              <a:extLst>
                <a:ext uri="{FF2B5EF4-FFF2-40B4-BE49-F238E27FC236}">
                  <a16:creationId xmlns:a16="http://schemas.microsoft.com/office/drawing/2014/main" id="{48D2F2BC-C091-4980-876C-346814A878BE}"/>
                </a:ext>
              </a:extLst>
            </p:cNvPr>
            <p:cNvSpPr txBox="1"/>
            <p:nvPr/>
          </p:nvSpPr>
          <p:spPr>
            <a:xfrm>
              <a:off x="8731077" y="2218159"/>
              <a:ext cx="1109610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2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Sport_LeisureCluster</a:t>
              </a: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7A734F-D3DC-462D-94DC-E5B39CDB1665}"/>
              </a:ext>
            </a:extLst>
          </p:cNvPr>
          <p:cNvGrpSpPr/>
          <p:nvPr/>
        </p:nvGrpSpPr>
        <p:grpSpPr>
          <a:xfrm>
            <a:off x="4664029" y="1770409"/>
            <a:ext cx="1584176" cy="1584176"/>
            <a:chOff x="6652388" y="1803138"/>
            <a:chExt cx="1584176" cy="1584176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ED1A8E56-FF59-46E5-BFCE-80C907B85F84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009382-C7C6-4093-8A59-25979A30A4A7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" name="TextBox 38">
              <a:extLst>
                <a:ext uri="{FF2B5EF4-FFF2-40B4-BE49-F238E27FC236}">
                  <a16:creationId xmlns:a16="http://schemas.microsoft.com/office/drawing/2014/main" id="{39C74BC3-EE95-41CB-BA10-CF508BD99D4F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1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Health_BeautyCluster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B3C6FE-FAB6-4E50-A5CF-B570E66CB978}"/>
              </a:ext>
            </a:extLst>
          </p:cNvPr>
          <p:cNvGrpSpPr/>
          <p:nvPr/>
        </p:nvGrpSpPr>
        <p:grpSpPr>
          <a:xfrm>
            <a:off x="2817812" y="1770409"/>
            <a:ext cx="1584176" cy="1584176"/>
            <a:chOff x="4806171" y="1803138"/>
            <a:chExt cx="1584176" cy="1584176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37BF5897-9435-4963-B08E-65C937F3155F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40960F0-3F55-45B8-81AA-E3AB5E00DE76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9" name="TextBox 42">
              <a:extLst>
                <a:ext uri="{FF2B5EF4-FFF2-40B4-BE49-F238E27FC236}">
                  <a16:creationId xmlns:a16="http://schemas.microsoft.com/office/drawing/2014/main" id="{99EE6904-995F-400B-BEFB-555E3587E6C1}"/>
                </a:ext>
              </a:extLst>
            </p:cNvPr>
            <p:cNvSpPr txBox="1"/>
            <p:nvPr/>
          </p:nvSpPr>
          <p:spPr>
            <a:xfrm>
              <a:off x="5012787" y="2218159"/>
              <a:ext cx="1377560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0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No segment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C47055-579D-48F2-B123-8CA4285567EF}"/>
              </a:ext>
            </a:extLst>
          </p:cNvPr>
          <p:cNvGrpSpPr/>
          <p:nvPr/>
        </p:nvGrpSpPr>
        <p:grpSpPr>
          <a:xfrm>
            <a:off x="8472636" y="3561807"/>
            <a:ext cx="1584176" cy="1584176"/>
            <a:chOff x="8516023" y="3536145"/>
            <a:chExt cx="1584176" cy="1584176"/>
          </a:xfrm>
        </p:grpSpPr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0DF444EC-CDC3-4B08-8818-16C364B78610}"/>
                </a:ext>
              </a:extLst>
            </p:cNvPr>
            <p:cNvSpPr/>
            <p:nvPr/>
          </p:nvSpPr>
          <p:spPr bwMode="ltGray">
            <a:xfrm rot="5400000">
              <a:off x="8516023" y="3536145"/>
              <a:ext cx="1584176" cy="1584176"/>
            </a:xfrm>
            <a:prstGeom prst="teardrop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F954C0-74CD-4215-A91A-EBE3972DAAAD}"/>
                </a:ext>
              </a:extLst>
            </p:cNvPr>
            <p:cNvSpPr/>
            <p:nvPr/>
          </p:nvSpPr>
          <p:spPr bwMode="ltGray">
            <a:xfrm>
              <a:off x="9785069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2B221DF8-2779-4DD7-8DCD-914B7A898D58}"/>
                </a:ext>
              </a:extLst>
            </p:cNvPr>
            <p:cNvSpPr txBox="1"/>
            <p:nvPr/>
          </p:nvSpPr>
          <p:spPr>
            <a:xfrm>
              <a:off x="8731076" y="3946351"/>
              <a:ext cx="1240238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7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Telephony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5FEE55-C4E8-4FD1-AF2E-DEE3C86F85B7}"/>
              </a:ext>
            </a:extLst>
          </p:cNvPr>
          <p:cNvGrpSpPr/>
          <p:nvPr/>
        </p:nvGrpSpPr>
        <p:grpSpPr>
          <a:xfrm>
            <a:off x="8472636" y="1828800"/>
            <a:ext cx="1584176" cy="1584176"/>
            <a:chOff x="8516023" y="1803138"/>
            <a:chExt cx="1584176" cy="1584176"/>
          </a:xfrm>
        </p:grpSpPr>
        <p:sp>
          <p:nvSpPr>
            <p:cNvPr id="40" name="Teardrop 39">
              <a:extLst>
                <a:ext uri="{FF2B5EF4-FFF2-40B4-BE49-F238E27FC236}">
                  <a16:creationId xmlns:a16="http://schemas.microsoft.com/office/drawing/2014/main" id="{C7DB8049-FC4E-458C-BFED-01A65E31FB86}"/>
                </a:ext>
              </a:extLst>
            </p:cNvPr>
            <p:cNvSpPr/>
            <p:nvPr/>
          </p:nvSpPr>
          <p:spPr bwMode="ltGray">
            <a:xfrm rot="5400000">
              <a:off x="8516023" y="1803138"/>
              <a:ext cx="1584176" cy="158417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ABABA6-B637-40CD-8910-6BAD6DC9860F}"/>
                </a:ext>
              </a:extLst>
            </p:cNvPr>
            <p:cNvSpPr/>
            <p:nvPr/>
          </p:nvSpPr>
          <p:spPr bwMode="ltGray">
            <a:xfrm>
              <a:off x="9785069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2" name="TextBox 34">
              <a:extLst>
                <a:ext uri="{FF2B5EF4-FFF2-40B4-BE49-F238E27FC236}">
                  <a16:creationId xmlns:a16="http://schemas.microsoft.com/office/drawing/2014/main" id="{5E19B6DA-8A75-4B07-ABAA-067C92F9AE3E}"/>
                </a:ext>
              </a:extLst>
            </p:cNvPr>
            <p:cNvSpPr txBox="1"/>
            <p:nvPr/>
          </p:nvSpPr>
          <p:spPr>
            <a:xfrm>
              <a:off x="8731076" y="2218159"/>
              <a:ext cx="1053993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Cluster 3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Computers_Accessories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Cluster</a:t>
              </a:r>
            </a:p>
            <a:p>
              <a:pPr algn="ctr">
                <a:spcAft>
                  <a:spcPts val="900"/>
                </a:spcAft>
              </a:pP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16EAE6D-883A-4B47-873E-71C2FBD26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6) Segmentation “Maison” via </a:t>
            </a:r>
            <a:r>
              <a:rPr lang="en-US" dirty="0" err="1"/>
              <a:t>KModes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88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complete avec la RFM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296EF20-E2E2-477A-8985-4610D542DC4A}"/>
              </a:ext>
            </a:extLst>
          </p:cNvPr>
          <p:cNvSpPr/>
          <p:nvPr/>
        </p:nvSpPr>
        <p:spPr>
          <a:xfrm flipV="1">
            <a:off x="1593436" y="5562600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C0389E-D91F-41CB-86F0-284275F4B6F9}"/>
              </a:ext>
            </a:extLst>
          </p:cNvPr>
          <p:cNvSpPr/>
          <p:nvPr/>
        </p:nvSpPr>
        <p:spPr>
          <a:xfrm>
            <a:off x="1593436" y="5943600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L’algorithme</a:t>
            </a:r>
            <a:r>
              <a:rPr lang="en-US" sz="1200" dirty="0">
                <a:solidFill>
                  <a:schemeClr val="tx1"/>
                </a:solidFill>
              </a:rPr>
              <a:t> dans </a:t>
            </a:r>
            <a:r>
              <a:rPr lang="en-US" sz="1200" dirty="0" err="1">
                <a:solidFill>
                  <a:schemeClr val="tx1"/>
                </a:solidFill>
              </a:rPr>
              <a:t>ce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cas</a:t>
            </a:r>
            <a:r>
              <a:rPr lang="en-US" sz="1200" dirty="0">
                <a:solidFill>
                  <a:schemeClr val="tx1"/>
                </a:solidFill>
              </a:rPr>
              <a:t> se </a:t>
            </a:r>
            <a:r>
              <a:rPr lang="en-US" sz="1200" dirty="0" err="1">
                <a:solidFill>
                  <a:schemeClr val="tx1"/>
                </a:solidFill>
              </a:rPr>
              <a:t>contente</a:t>
            </a:r>
            <a:r>
              <a:rPr lang="en-US" sz="1200" dirty="0">
                <a:solidFill>
                  <a:schemeClr val="tx1"/>
                </a:solidFill>
              </a:rPr>
              <a:t> de </a:t>
            </a:r>
            <a:r>
              <a:rPr lang="en-US" sz="1200" dirty="0" err="1">
                <a:solidFill>
                  <a:schemeClr val="tx1"/>
                </a:solidFill>
              </a:rPr>
              <a:t>mettre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avant</a:t>
            </a:r>
            <a:r>
              <a:rPr lang="en-US" sz="1200" dirty="0">
                <a:solidFill>
                  <a:schemeClr val="tx1"/>
                </a:solidFill>
              </a:rPr>
              <a:t> les categories </a:t>
            </a:r>
            <a:r>
              <a:rPr lang="en-US" sz="1200" dirty="0" err="1">
                <a:solidFill>
                  <a:schemeClr val="tx1"/>
                </a:solidFill>
              </a:rPr>
              <a:t>où</a:t>
            </a:r>
            <a:r>
              <a:rPr lang="en-US" sz="1200" dirty="0">
                <a:solidFill>
                  <a:schemeClr val="tx1"/>
                </a:solidFill>
              </a:rPr>
              <a:t> les </a:t>
            </a:r>
            <a:r>
              <a:rPr lang="en-US" sz="1200" dirty="0" err="1">
                <a:solidFill>
                  <a:schemeClr val="tx1"/>
                </a:solidFill>
              </a:rPr>
              <a:t>produits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sont</a:t>
            </a:r>
            <a:r>
              <a:rPr lang="en-US" sz="1200" dirty="0">
                <a:solidFill>
                  <a:schemeClr val="tx1"/>
                </a:solidFill>
              </a:rPr>
              <a:t> les plus </a:t>
            </a:r>
            <a:r>
              <a:rPr lang="en-US" sz="1200" dirty="0" err="1">
                <a:solidFill>
                  <a:schemeClr val="tx1"/>
                </a:solidFill>
              </a:rPr>
              <a:t>vendus</a:t>
            </a:r>
            <a:r>
              <a:rPr lang="en-US" sz="1200" dirty="0">
                <a:solidFill>
                  <a:schemeClr val="tx1"/>
                </a:solidFill>
              </a:rPr>
              <a:t> car le </a:t>
            </a:r>
            <a:r>
              <a:rPr lang="en-US" sz="1200" dirty="0" err="1">
                <a:solidFill>
                  <a:schemeClr val="tx1"/>
                </a:solidFill>
              </a:rPr>
              <a:t>nombre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d’achat</a:t>
            </a:r>
            <a:r>
              <a:rPr lang="en-US" sz="1200" dirty="0">
                <a:solidFill>
                  <a:schemeClr val="tx1"/>
                </a:solidFill>
              </a:rPr>
              <a:t> par client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proche</a:t>
            </a:r>
            <a:r>
              <a:rPr lang="en-US" sz="1200" dirty="0">
                <a:solidFill>
                  <a:schemeClr val="tx1"/>
                </a:solidFill>
              </a:rPr>
              <a:t> de 1. De plus, le </a:t>
            </a:r>
            <a:r>
              <a:rPr lang="en-US" sz="1200" dirty="0" err="1">
                <a:solidFill>
                  <a:schemeClr val="tx1"/>
                </a:solidFill>
              </a:rPr>
              <a:t>nombre</a:t>
            </a:r>
            <a:r>
              <a:rPr lang="en-US" sz="1200" dirty="0">
                <a:solidFill>
                  <a:schemeClr val="tx1"/>
                </a:solidFill>
              </a:rPr>
              <a:t> de clients non </a:t>
            </a:r>
            <a:r>
              <a:rPr lang="en-US" sz="1200" dirty="0" err="1">
                <a:solidFill>
                  <a:schemeClr val="tx1"/>
                </a:solidFill>
              </a:rPr>
              <a:t>catégorisé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important (environ 50% des clients). Pour </a:t>
            </a:r>
            <a:r>
              <a:rPr lang="en-US" sz="1200" dirty="0" err="1">
                <a:solidFill>
                  <a:schemeClr val="tx1"/>
                </a:solidFill>
              </a:rPr>
              <a:t>ces</a:t>
            </a:r>
            <a:r>
              <a:rPr lang="en-US" sz="1200" dirty="0">
                <a:solidFill>
                  <a:schemeClr val="tx1"/>
                </a:solidFill>
              </a:rPr>
              <a:t> raisons, </a:t>
            </a:r>
            <a:r>
              <a:rPr lang="en-US" sz="1200" dirty="0" err="1">
                <a:solidFill>
                  <a:schemeClr val="tx1"/>
                </a:solidFill>
              </a:rPr>
              <a:t>cet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algorithme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n’est</a:t>
            </a:r>
            <a:r>
              <a:rPr lang="en-US" sz="1200" dirty="0">
                <a:solidFill>
                  <a:schemeClr val="tx1"/>
                </a:solidFill>
              </a:rPr>
              <a:t> pas pertinent dans </a:t>
            </a:r>
            <a:r>
              <a:rPr lang="en-US" sz="1200" dirty="0" err="1">
                <a:solidFill>
                  <a:schemeClr val="tx1"/>
                </a:solidFill>
              </a:rPr>
              <a:t>ce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contexte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D5CA0-3F5E-4F39-A84A-B31437AD3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  <p:graphicFrame>
        <p:nvGraphicFramePr>
          <p:cNvPr id="43" name="Content Placeholder 10">
            <a:extLst>
              <a:ext uri="{FF2B5EF4-FFF2-40B4-BE49-F238E27FC236}">
                <a16:creationId xmlns:a16="http://schemas.microsoft.com/office/drawing/2014/main" id="{1CAB4279-0F01-43C2-8333-2D6E4F95863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075371"/>
              </p:ext>
            </p:extLst>
          </p:nvPr>
        </p:nvGraphicFramePr>
        <p:xfrm>
          <a:off x="1903412" y="1798320"/>
          <a:ext cx="8285782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196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  <a:gridCol w="1501867">
                  <a:extLst>
                    <a:ext uri="{9D8B030D-6E8A-4147-A177-3AD203B41FA5}">
                      <a16:colId xmlns:a16="http://schemas.microsoft.com/office/drawing/2014/main" val="931674118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Monetary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Client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247,0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216,7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50 770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4641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Health Beauty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194,0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8 352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Sports Leisure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188,4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7 170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Computers </a:t>
                      </a:r>
                      <a:r>
                        <a:rPr lang="en-US" sz="1200" b="1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Accessoiries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236,6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303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Furniture Décor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264,4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238,4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5 890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6117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Housewares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228,8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5 472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0079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Watches Gifts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207,4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5 368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5994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Telephony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258,1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58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9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>
            <a:normAutofit/>
          </a:bodyPr>
          <a:lstStyle/>
          <a:p>
            <a:r>
              <a:rPr lang="en-US" sz="3200" dirty="0"/>
              <a:t>6) Segmentation “Maison” via </a:t>
            </a:r>
            <a:r>
              <a:rPr lang="en-US" sz="3200" dirty="0" err="1"/>
              <a:t>KPrototypes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8322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Principe :  </a:t>
            </a:r>
            <a:r>
              <a:rPr lang="en-US" sz="1400" dirty="0"/>
              <a:t>segmentation </a:t>
            </a:r>
            <a:r>
              <a:rPr lang="en-US" sz="1400" dirty="0" err="1"/>
              <a:t>catégorielle</a:t>
            </a:r>
            <a:r>
              <a:rPr lang="en-US" sz="1400" dirty="0"/>
              <a:t> des reviews et segmentation numérique des </a:t>
            </a:r>
            <a:r>
              <a:rPr lang="en-US" sz="1400" dirty="0" err="1"/>
              <a:t>paramètres</a:t>
            </a:r>
            <a:r>
              <a:rPr lang="en-US" sz="1400" dirty="0"/>
              <a:t> RFM</a:t>
            </a:r>
          </a:p>
          <a:p>
            <a:r>
              <a:rPr lang="en-US" sz="1400" u="sng" dirty="0" err="1"/>
              <a:t>Approche</a:t>
            </a:r>
            <a:r>
              <a:rPr lang="en-US" sz="1400" u="sng" dirty="0"/>
              <a:t> : </a:t>
            </a:r>
            <a:r>
              <a:rPr lang="en-US" sz="1400" dirty="0"/>
              <a:t>faire </a:t>
            </a:r>
            <a:r>
              <a:rPr lang="en-US" sz="1400" dirty="0" err="1"/>
              <a:t>évoluer</a:t>
            </a:r>
            <a:r>
              <a:rPr lang="en-US" sz="1400" dirty="0"/>
              <a:t> le </a:t>
            </a:r>
            <a:r>
              <a:rPr lang="en-US" sz="1400" dirty="0" err="1"/>
              <a:t>nombre</a:t>
            </a:r>
            <a:r>
              <a:rPr lang="en-US" sz="1400" dirty="0"/>
              <a:t> de cluster entre 1 et 10  </a:t>
            </a:r>
            <a:r>
              <a:rPr lang="en-US" sz="1400" dirty="0" err="1"/>
              <a:t>afin</a:t>
            </a:r>
            <a:r>
              <a:rPr lang="en-US" sz="1400" dirty="0"/>
              <a:t> </a:t>
            </a:r>
            <a:r>
              <a:rPr lang="en-US" sz="1400" dirty="0" err="1"/>
              <a:t>d’analyser</a:t>
            </a:r>
            <a:r>
              <a:rPr lang="en-US" sz="1400" dirty="0"/>
              <a:t> le ratio Cost vs </a:t>
            </a:r>
            <a:r>
              <a:rPr lang="en-US" sz="1400" dirty="0" err="1"/>
              <a:t>Nombre</a:t>
            </a:r>
            <a:r>
              <a:rPr lang="en-US" sz="1400" dirty="0"/>
              <a:t> de clusters</a:t>
            </a: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296EF20-E2E2-477A-8985-4610D542DC4A}"/>
              </a:ext>
            </a:extLst>
          </p:cNvPr>
          <p:cNvSpPr/>
          <p:nvPr/>
        </p:nvSpPr>
        <p:spPr>
          <a:xfrm flipV="1">
            <a:off x="1593436" y="5562600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C0389E-D91F-41CB-86F0-284275F4B6F9}"/>
              </a:ext>
            </a:extLst>
          </p:cNvPr>
          <p:cNvSpPr/>
          <p:nvPr/>
        </p:nvSpPr>
        <p:spPr>
          <a:xfrm>
            <a:off x="1593436" y="5867400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La </a:t>
            </a:r>
            <a:r>
              <a:rPr lang="en-US" sz="1200" dirty="0" err="1">
                <a:solidFill>
                  <a:schemeClr val="tx1"/>
                </a:solidFill>
              </a:rPr>
              <a:t>valeur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thérique</a:t>
            </a:r>
            <a:r>
              <a:rPr lang="en-US" sz="1200" dirty="0">
                <a:solidFill>
                  <a:schemeClr val="tx1"/>
                </a:solidFill>
              </a:rPr>
              <a:t> elbow </a:t>
            </a:r>
            <a:r>
              <a:rPr lang="en-US" sz="1200" dirty="0" err="1">
                <a:solidFill>
                  <a:schemeClr val="tx1"/>
                </a:solidFill>
              </a:rPr>
              <a:t>serait</a:t>
            </a:r>
            <a:r>
              <a:rPr lang="en-US" sz="1200" dirty="0">
                <a:solidFill>
                  <a:schemeClr val="tx1"/>
                </a:solidFill>
              </a:rPr>
              <a:t> 3 </a:t>
            </a:r>
            <a:r>
              <a:rPr lang="en-US" sz="1200" dirty="0" err="1">
                <a:solidFill>
                  <a:schemeClr val="tx1"/>
                </a:solidFill>
              </a:rPr>
              <a:t>cependant</a:t>
            </a:r>
            <a:r>
              <a:rPr lang="en-US" sz="1200" dirty="0">
                <a:solidFill>
                  <a:schemeClr val="tx1"/>
                </a:solidFill>
              </a:rPr>
              <a:t>, 4 clusters </a:t>
            </a:r>
            <a:r>
              <a:rPr lang="en-US" sz="1200" dirty="0" err="1">
                <a:solidFill>
                  <a:schemeClr val="tx1"/>
                </a:solidFill>
              </a:rPr>
              <a:t>sont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choisis</a:t>
            </a:r>
            <a:r>
              <a:rPr lang="en-US" sz="1200" dirty="0">
                <a:solidFill>
                  <a:schemeClr val="tx1"/>
                </a:solidFill>
              </a:rPr>
              <a:t> car le 1er correspond aux </a:t>
            </a:r>
            <a:r>
              <a:rPr lang="en-US" sz="1200" dirty="0" err="1">
                <a:solidFill>
                  <a:schemeClr val="tx1"/>
                </a:solidFill>
              </a:rPr>
              <a:t>individus</a:t>
            </a:r>
            <a:r>
              <a:rPr lang="en-US" sz="1200" dirty="0">
                <a:solidFill>
                  <a:schemeClr val="tx1"/>
                </a:solidFill>
              </a:rPr>
              <a:t> non </a:t>
            </a:r>
            <a:r>
              <a:rPr lang="en-US" sz="1200" dirty="0" err="1">
                <a:solidFill>
                  <a:schemeClr val="tx1"/>
                </a:solidFill>
              </a:rPr>
              <a:t>catégorisés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4B649-3044-4D2F-AB5F-F53989D0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05" y="2075247"/>
            <a:ext cx="5516813" cy="34747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D814A53-4CD0-4B95-AF24-82EE89A6423E}"/>
              </a:ext>
            </a:extLst>
          </p:cNvPr>
          <p:cNvSpPr/>
          <p:nvPr/>
        </p:nvSpPr>
        <p:spPr>
          <a:xfrm>
            <a:off x="5628798" y="3812607"/>
            <a:ext cx="381000" cy="3423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82FE0D-E7DC-4AEF-9596-D68095567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7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>
            <a:normAutofit/>
          </a:bodyPr>
          <a:lstStyle/>
          <a:p>
            <a:r>
              <a:rPr lang="en-US" sz="3200" dirty="0"/>
              <a:t>6) Segmentation “Maison” via </a:t>
            </a:r>
            <a:r>
              <a:rPr lang="en-US" sz="3200" dirty="0" err="1"/>
              <a:t>KPrototypes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88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Résultats</a:t>
            </a:r>
            <a:endParaRPr lang="en-US" dirty="0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6296EF20-E2E2-477A-8985-4610D542DC4A}"/>
              </a:ext>
            </a:extLst>
          </p:cNvPr>
          <p:cNvSpPr/>
          <p:nvPr/>
        </p:nvSpPr>
        <p:spPr>
          <a:xfrm flipV="1">
            <a:off x="1547076" y="4301966"/>
            <a:ext cx="9875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C0389E-D91F-41CB-86F0-284275F4B6F9}"/>
              </a:ext>
            </a:extLst>
          </p:cNvPr>
          <p:cNvSpPr/>
          <p:nvPr/>
        </p:nvSpPr>
        <p:spPr>
          <a:xfrm>
            <a:off x="1510478" y="4884420"/>
            <a:ext cx="987552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La </a:t>
            </a:r>
            <a:r>
              <a:rPr lang="en-US" sz="1200" dirty="0" err="1">
                <a:solidFill>
                  <a:schemeClr val="tx1"/>
                </a:solidFill>
              </a:rPr>
              <a:t>catégorie</a:t>
            </a:r>
            <a:r>
              <a:rPr lang="en-US" sz="1200" dirty="0">
                <a:solidFill>
                  <a:schemeClr val="tx1"/>
                </a:solidFill>
              </a:rPr>
              <a:t> “Champions” qui a </a:t>
            </a:r>
            <a:r>
              <a:rPr lang="en-US" sz="1200" dirty="0" err="1">
                <a:solidFill>
                  <a:schemeClr val="tx1"/>
                </a:solidFill>
              </a:rPr>
              <a:t>procédé</a:t>
            </a:r>
            <a:r>
              <a:rPr lang="en-US" sz="1200" dirty="0">
                <a:solidFill>
                  <a:schemeClr val="tx1"/>
                </a:solidFill>
              </a:rPr>
              <a:t> à la </a:t>
            </a:r>
            <a:r>
              <a:rPr lang="en-US" sz="1200" dirty="0" err="1">
                <a:solidFill>
                  <a:schemeClr val="tx1"/>
                </a:solidFill>
              </a:rPr>
              <a:t>quantité</a:t>
            </a:r>
            <a:r>
              <a:rPr lang="en-US" sz="1200" dirty="0">
                <a:solidFill>
                  <a:schemeClr val="tx1"/>
                </a:solidFill>
              </a:rPr>
              <a:t> la plus </a:t>
            </a:r>
            <a:r>
              <a:rPr lang="en-US" sz="1200" dirty="0" err="1">
                <a:solidFill>
                  <a:schemeClr val="tx1"/>
                </a:solidFill>
              </a:rPr>
              <a:t>importante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d’achats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semble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mécontente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il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est</a:t>
            </a:r>
            <a:r>
              <a:rPr lang="en-US" sz="1200" dirty="0">
                <a:solidFill>
                  <a:schemeClr val="tx1"/>
                </a:solidFill>
              </a:rPr>
              <a:t> necessaire </a:t>
            </a:r>
            <a:r>
              <a:rPr lang="en-US" sz="1200" dirty="0" err="1">
                <a:solidFill>
                  <a:schemeClr val="tx1"/>
                </a:solidFill>
              </a:rPr>
              <a:t>d’investiguer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43" name="Content Placeholder 10">
            <a:extLst>
              <a:ext uri="{FF2B5EF4-FFF2-40B4-BE49-F238E27FC236}">
                <a16:creationId xmlns:a16="http://schemas.microsoft.com/office/drawing/2014/main" id="{1CAB4279-0F01-43C2-8333-2D6E4F95863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25201086"/>
              </p:ext>
            </p:extLst>
          </p:nvPr>
        </p:nvGraphicFramePr>
        <p:xfrm>
          <a:off x="1390332" y="2133600"/>
          <a:ext cx="10266680" cy="207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35604581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9424211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7807009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4955694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8820373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31674118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Frequency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Monetary 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Review Score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Review Score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Review Score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Review Score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Review Score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Client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226,2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25 785,6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Promoters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247,7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02828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164,6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177,5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1 342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3 717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39 013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48 360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330,3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3 846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17 999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14 849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42 782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13034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BDDBB17-682C-4A65-A946-7A5C34F82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6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>
            <a:normAutofit/>
          </a:bodyPr>
          <a:lstStyle/>
          <a:p>
            <a:r>
              <a:rPr lang="en-US" sz="3200" dirty="0"/>
              <a:t>6) Segmentation “Maison” via </a:t>
            </a:r>
            <a:r>
              <a:rPr lang="en-US" sz="3200" dirty="0" err="1"/>
              <a:t>KPrototypes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704308" y="1421467"/>
            <a:ext cx="68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Suivi</a:t>
            </a:r>
            <a:r>
              <a:rPr lang="en-US" dirty="0"/>
              <a:t> des clients</a:t>
            </a:r>
          </a:p>
        </p:txBody>
      </p:sp>
      <p:graphicFrame>
        <p:nvGraphicFramePr>
          <p:cNvPr id="24" name="Content Placeholder 10">
            <a:extLst>
              <a:ext uri="{FF2B5EF4-FFF2-40B4-BE49-F238E27FC236}">
                <a16:creationId xmlns:a16="http://schemas.microsoft.com/office/drawing/2014/main" id="{1C1BCAE0-995C-40DF-A050-21B04012149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06242544"/>
              </p:ext>
            </p:extLst>
          </p:nvPr>
        </p:nvGraphicFramePr>
        <p:xfrm>
          <a:off x="1563273" y="2133600"/>
          <a:ext cx="9986631" cy="23433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889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1627022">
                  <a:extLst>
                    <a:ext uri="{9D8B030D-6E8A-4147-A177-3AD203B41FA5}">
                      <a16:colId xmlns:a16="http://schemas.microsoft.com/office/drawing/2014/main" val="1426602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Action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/>
                        <a:t>To thank their loyalty, offering them a discount on product categories that they have never purchased and launch a survey to understand why their reviews were bad.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Promoters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/>
                        <a:t>To thank their loyalty, offering them a discount on product categories that they have never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Potential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u="none" dirty="0"/>
                        <a:t>High potential to enter our loyal customer segments, why not throw in some gifts on their next purchase to show that you value them!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Poorest performers of our RFM model. They might have gone with our competitors for now and will require a different activation strategy to win them back such as lower prices than competitors on the categories of products that they have purchased.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7037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2B3AD77-3474-471A-9D83-EAB8C0627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38"/>
          <a:stretch/>
        </p:blipFill>
        <p:spPr>
          <a:xfrm>
            <a:off x="10133012" y="60960"/>
            <a:ext cx="169124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8D8CE203-F0B6-4868-A914-429626BB3A2A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752600"/>
            <a:ext cx="6120000" cy="914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FR" sz="1600" dirty="0" err="1"/>
              <a:t>Olist</a:t>
            </a:r>
            <a:r>
              <a:rPr lang="fr-FR" sz="1600" dirty="0"/>
              <a:t> souhaite disposer </a:t>
            </a:r>
            <a:r>
              <a:rPr lang="fr-FR" sz="1600" b="1" dirty="0"/>
              <a:t>d’une segmentation de ses clients </a:t>
            </a:r>
            <a:r>
              <a:rPr lang="fr-FR" sz="1600" dirty="0"/>
              <a:t>qui pourra être utilisée au quotidien pour les campagnes de communications.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55F4D-83C2-4863-9A3A-370A85063322}"/>
              </a:ext>
            </a:extLst>
          </p:cNvPr>
          <p:cNvSpPr/>
          <p:nvPr/>
        </p:nvSpPr>
        <p:spPr>
          <a:xfrm>
            <a:off x="1674812" y="1752600"/>
            <a:ext cx="254459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Objectif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2C15E-19E7-4DB4-8221-A6207A7A48A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19408" y="22098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0">
            <a:extLst>
              <a:ext uri="{FF2B5EF4-FFF2-40B4-BE49-F238E27FC236}">
                <a16:creationId xmlns:a16="http://schemas.microsoft.com/office/drawing/2014/main" id="{3C75AD4F-504F-4A46-939B-3FD25C35AF3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2819400"/>
            <a:ext cx="6120000" cy="118872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/>
              <a:t>Olist</a:t>
            </a:r>
            <a:r>
              <a:rPr lang="fr-FR" sz="1600" dirty="0"/>
              <a:t> fournit une base de données anonymisée comportant des informations sur l’historique de commandes, les produits achetés, les commentaires de satisfaction, et la localisation des clients depuis janvier 2017.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C77998-80AF-4685-9A88-E5C44F3EE75F}"/>
              </a:ext>
            </a:extLst>
          </p:cNvPr>
          <p:cNvSpPr/>
          <p:nvPr/>
        </p:nvSpPr>
        <p:spPr>
          <a:xfrm>
            <a:off x="1674812" y="2819400"/>
            <a:ext cx="254459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Données mises à disposition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C3C990-EEB7-48E7-9900-4FC254A9FD56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19408" y="341376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0">
            <a:extLst>
              <a:ext uri="{FF2B5EF4-FFF2-40B4-BE49-F238E27FC236}">
                <a16:creationId xmlns:a16="http://schemas.microsoft.com/office/drawing/2014/main" id="{1A78EF40-839D-4154-8FB9-EAF929F46D1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4191000"/>
            <a:ext cx="6120000" cy="22098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FR" sz="1600" dirty="0"/>
              <a:t>Assistance aux équipes </a:t>
            </a:r>
            <a:r>
              <a:rPr lang="fr-FR" sz="1600" dirty="0" err="1"/>
              <a:t>Olist</a:t>
            </a:r>
            <a:r>
              <a:rPr lang="fr-FR" sz="1600" dirty="0"/>
              <a:t> pour comprendre les différents utilisateurs.</a:t>
            </a:r>
          </a:p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FR" sz="1600" dirty="0" err="1"/>
              <a:t>Olist</a:t>
            </a:r>
            <a:r>
              <a:rPr lang="fr-FR" sz="1600" dirty="0"/>
              <a:t> souhaite disposer de :</a:t>
            </a:r>
          </a:p>
          <a:p>
            <a:pPr marL="285750" indent="-285750">
              <a:spcBef>
                <a:spcPts val="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/>
              <a:t>Une segmentation exploitable et facile </a:t>
            </a:r>
            <a:r>
              <a:rPr lang="en-GB" sz="1600" dirty="0" err="1"/>
              <a:t>d’utilisation</a:t>
            </a:r>
            <a:r>
              <a:rPr lang="en-GB" sz="1600" dirty="0"/>
              <a:t>  par </a:t>
            </a:r>
            <a:r>
              <a:rPr lang="en-GB" sz="1600" dirty="0" err="1"/>
              <a:t>l’équipe</a:t>
            </a:r>
            <a:r>
              <a:rPr lang="en-GB" sz="1600" dirty="0"/>
              <a:t> marketing</a:t>
            </a:r>
          </a:p>
          <a:p>
            <a:pPr marL="285750" indent="-285750">
              <a:spcBef>
                <a:spcPts val="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/>
              <a:t>Une </a:t>
            </a:r>
            <a:r>
              <a:rPr lang="en-GB" sz="1600" dirty="0" err="1"/>
              <a:t>fréquence</a:t>
            </a:r>
            <a:r>
              <a:rPr lang="en-GB" sz="1600" dirty="0"/>
              <a:t> à </a:t>
            </a:r>
            <a:r>
              <a:rPr lang="en-GB" sz="1600" dirty="0" err="1"/>
              <a:t>laquelle</a:t>
            </a:r>
            <a:r>
              <a:rPr lang="en-GB" sz="1600" dirty="0"/>
              <a:t> la segmentation </a:t>
            </a:r>
            <a:r>
              <a:rPr lang="en-GB" sz="1600" dirty="0" err="1"/>
              <a:t>doit</a:t>
            </a:r>
            <a:r>
              <a:rPr lang="en-GB" sz="1600" dirty="0"/>
              <a:t> </a:t>
            </a:r>
            <a:r>
              <a:rPr lang="en-GB" sz="1600" dirty="0" err="1"/>
              <a:t>être</a:t>
            </a:r>
            <a:r>
              <a:rPr lang="en-GB" sz="1600" dirty="0"/>
              <a:t> mise à jour</a:t>
            </a:r>
          </a:p>
          <a:p>
            <a:pPr marL="285750" indent="-285750">
              <a:spcBef>
                <a:spcPts val="2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/>
              <a:t>Respect de la convention PEP 8 pour le code </a:t>
            </a:r>
            <a:r>
              <a:rPr lang="en-GB" sz="1600" dirty="0" err="1"/>
              <a:t>fourni</a:t>
            </a:r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A07D1-5370-4F88-A243-5F4E596F88DE}"/>
              </a:ext>
            </a:extLst>
          </p:cNvPr>
          <p:cNvSpPr/>
          <p:nvPr/>
        </p:nvSpPr>
        <p:spPr>
          <a:xfrm>
            <a:off x="1674812" y="4191000"/>
            <a:ext cx="2544596" cy="220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Mission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B8B474-EEF5-4124-8108-D485FFD9E55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4219408" y="52959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4976B-2B96-4933-844B-02D115C2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>
            <a:normAutofit/>
          </a:bodyPr>
          <a:lstStyle/>
          <a:p>
            <a:r>
              <a:rPr lang="en-US" sz="3200" dirty="0"/>
              <a:t>7) </a:t>
            </a:r>
            <a:r>
              <a:rPr lang="en-US" sz="3200" dirty="0" err="1"/>
              <a:t>Comparatif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4EA2F0-FF13-4493-BE6A-7DDD7E308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409853"/>
              </p:ext>
            </p:extLst>
          </p:nvPr>
        </p:nvGraphicFramePr>
        <p:xfrm>
          <a:off x="1446212" y="1600200"/>
          <a:ext cx="10241280" cy="403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7758118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7479705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6070153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85993806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09612112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111131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Critère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RFM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RFM </a:t>
                      </a:r>
                      <a:r>
                        <a:rPr lang="en-US" sz="1400" dirty="0" err="1"/>
                        <a:t>DBScan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RFM </a:t>
                      </a:r>
                      <a:r>
                        <a:rPr lang="en-US" sz="1400" dirty="0" err="1"/>
                        <a:t>Kmeans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Kmodes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KPrototypes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6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+mj-lt"/>
                        </a:rPr>
                        <a:t>Intérêt</a:t>
                      </a:r>
                      <a:r>
                        <a:rPr lang="en-US" b="0" dirty="0">
                          <a:latin typeface="+mj-lt"/>
                        </a:rPr>
                        <a:t> Métier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 </a:t>
                      </a:r>
                    </a:p>
                    <a:p>
                      <a:pPr algn="ctr"/>
                      <a:endParaRPr lang="en-US" sz="1100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65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5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+mj-lt"/>
                        </a:rPr>
                        <a:t>Stabilité</a:t>
                      </a:r>
                      <a:endParaRPr lang="en-US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2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Résultats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51803"/>
                  </a:ext>
                </a:extLst>
              </a:tr>
            </a:tbl>
          </a:graphicData>
        </a:graphic>
      </p:graphicFrame>
      <p:grpSp>
        <p:nvGrpSpPr>
          <p:cNvPr id="7" name="Group 124">
            <a:extLst>
              <a:ext uri="{FF2B5EF4-FFF2-40B4-BE49-F238E27FC236}">
                <a16:creationId xmlns:a16="http://schemas.microsoft.com/office/drawing/2014/main" id="{81A39454-8A40-48FC-B5D2-BCC274A7159C}"/>
              </a:ext>
            </a:extLst>
          </p:cNvPr>
          <p:cNvGrpSpPr/>
          <p:nvPr/>
        </p:nvGrpSpPr>
        <p:grpSpPr>
          <a:xfrm>
            <a:off x="3046412" y="6309378"/>
            <a:ext cx="6785073" cy="320022"/>
            <a:chOff x="622299" y="4240529"/>
            <a:chExt cx="6154003" cy="290257"/>
          </a:xfrm>
        </p:grpSpPr>
        <p:grpSp>
          <p:nvGrpSpPr>
            <p:cNvPr id="8" name="Group 60">
              <a:extLst>
                <a:ext uri="{FF2B5EF4-FFF2-40B4-BE49-F238E27FC236}">
                  <a16:creationId xmlns:a16="http://schemas.microsoft.com/office/drawing/2014/main" id="{D5064AE1-64B4-407B-8796-5F42892F5A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299" y="4240529"/>
              <a:ext cx="290257" cy="290257"/>
              <a:chOff x="1870" y="1776"/>
              <a:chExt cx="204" cy="209"/>
            </a:xfrm>
          </p:grpSpPr>
          <p:sp>
            <p:nvSpPr>
              <p:cNvPr id="26" name="Arc 61">
                <a:extLst>
                  <a:ext uri="{FF2B5EF4-FFF2-40B4-BE49-F238E27FC236}">
                    <a16:creationId xmlns:a16="http://schemas.microsoft.com/office/drawing/2014/main" id="{A7E38E05-0325-40D5-829B-5FAA2ACB44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0" y="1777"/>
                <a:ext cx="204" cy="203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AutoShape 62">
                <a:extLst>
                  <a:ext uri="{FF2B5EF4-FFF2-40B4-BE49-F238E27FC236}">
                    <a16:creationId xmlns:a16="http://schemas.microsoft.com/office/drawing/2014/main" id="{C3607DE2-03C8-4AA5-BEC2-7C18941C4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76"/>
                <a:ext cx="104" cy="209"/>
              </a:xfrm>
              <a:prstGeom prst="upArrow">
                <a:avLst>
                  <a:gd name="adj1" fmla="val 39398"/>
                  <a:gd name="adj2" fmla="val 72253"/>
                </a:avLst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9" name="Group 69">
              <a:extLst>
                <a:ext uri="{FF2B5EF4-FFF2-40B4-BE49-F238E27FC236}">
                  <a16:creationId xmlns:a16="http://schemas.microsoft.com/office/drawing/2014/main" id="{19833549-2902-4D35-BE99-8C538332C3E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1928756" y="4240529"/>
              <a:ext cx="290257" cy="290257"/>
              <a:chOff x="2994" y="1775"/>
              <a:chExt cx="204" cy="209"/>
            </a:xfrm>
          </p:grpSpPr>
          <p:sp>
            <p:nvSpPr>
              <p:cNvPr id="24" name="Arc 70">
                <a:extLst>
                  <a:ext uri="{FF2B5EF4-FFF2-40B4-BE49-F238E27FC236}">
                    <a16:creationId xmlns:a16="http://schemas.microsoft.com/office/drawing/2014/main" id="{8037E584-C73D-40FC-8ABF-1F52A130281D}"/>
                  </a:ext>
                </a:extLst>
              </p:cNvPr>
              <p:cNvSpPr>
                <a:spLocks/>
              </p:cNvSpPr>
              <p:nvPr/>
            </p:nvSpPr>
            <p:spPr bwMode="auto">
              <a:xfrm rot="8953712" flipH="1">
                <a:off x="2994" y="1779"/>
                <a:ext cx="204" cy="203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AutoShape 71">
                <a:extLst>
                  <a:ext uri="{FF2B5EF4-FFF2-40B4-BE49-F238E27FC236}">
                    <a16:creationId xmlns:a16="http://schemas.microsoft.com/office/drawing/2014/main" id="{880330C4-E5F5-4470-9A94-DB24A504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8953712">
                <a:off x="3043" y="1775"/>
                <a:ext cx="104" cy="209"/>
              </a:xfrm>
              <a:prstGeom prst="upArrow">
                <a:avLst>
                  <a:gd name="adj1" fmla="val 39398"/>
                  <a:gd name="adj2" fmla="val 72253"/>
                </a:avLst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60">
              <a:extLst>
                <a:ext uri="{FF2B5EF4-FFF2-40B4-BE49-F238E27FC236}">
                  <a16:creationId xmlns:a16="http://schemas.microsoft.com/office/drawing/2014/main" id="{A56187AB-3AFA-40A9-9C9D-D60BAC7B2BF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3029913" y="4240529"/>
              <a:ext cx="290257" cy="290257"/>
              <a:chOff x="1870" y="1776"/>
              <a:chExt cx="204" cy="209"/>
            </a:xfrm>
          </p:grpSpPr>
          <p:sp>
            <p:nvSpPr>
              <p:cNvPr id="22" name="Arc 61">
                <a:extLst>
                  <a:ext uri="{FF2B5EF4-FFF2-40B4-BE49-F238E27FC236}">
                    <a16:creationId xmlns:a16="http://schemas.microsoft.com/office/drawing/2014/main" id="{F2DCCE18-31EF-43D7-B0CF-9BB47A455D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870" y="1777"/>
                <a:ext cx="204" cy="203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AutoShape 62">
                <a:extLst>
                  <a:ext uri="{FF2B5EF4-FFF2-40B4-BE49-F238E27FC236}">
                    <a16:creationId xmlns:a16="http://schemas.microsoft.com/office/drawing/2014/main" id="{5CD6817B-EC19-4F06-AE45-5D6DC217B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776"/>
                <a:ext cx="104" cy="209"/>
              </a:xfrm>
              <a:prstGeom prst="upArrow">
                <a:avLst>
                  <a:gd name="adj1" fmla="val 39398"/>
                  <a:gd name="adj2" fmla="val 72253"/>
                </a:avLst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63">
              <a:extLst>
                <a:ext uri="{FF2B5EF4-FFF2-40B4-BE49-F238E27FC236}">
                  <a16:creationId xmlns:a16="http://schemas.microsoft.com/office/drawing/2014/main" id="{F6775568-D815-46C2-84BE-464F0EAB98B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444992" y="4240529"/>
              <a:ext cx="290257" cy="290257"/>
              <a:chOff x="4117" y="1772"/>
              <a:chExt cx="204" cy="209"/>
            </a:xfrm>
          </p:grpSpPr>
          <p:sp>
            <p:nvSpPr>
              <p:cNvPr id="20" name="Arc 64">
                <a:extLst>
                  <a:ext uri="{FF2B5EF4-FFF2-40B4-BE49-F238E27FC236}">
                    <a16:creationId xmlns:a16="http://schemas.microsoft.com/office/drawing/2014/main" id="{DB5EBFB3-8DB0-4267-9C6D-74362AED50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8953712" flipH="1" flipV="1">
                <a:off x="4117" y="1774"/>
                <a:ext cx="204" cy="203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AutoShape 65">
                <a:extLst>
                  <a:ext uri="{FF2B5EF4-FFF2-40B4-BE49-F238E27FC236}">
                    <a16:creationId xmlns:a16="http://schemas.microsoft.com/office/drawing/2014/main" id="{DDBC564D-E24F-43A2-906A-DB3233823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646288" flipV="1">
                <a:off x="4165" y="1772"/>
                <a:ext cx="104" cy="209"/>
              </a:xfrm>
              <a:prstGeom prst="upArrow">
                <a:avLst>
                  <a:gd name="adj1" fmla="val 39398"/>
                  <a:gd name="adj2" fmla="val 72253"/>
                </a:avLst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rot="10800000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2" name="Group 66">
              <a:extLst>
                <a:ext uri="{FF2B5EF4-FFF2-40B4-BE49-F238E27FC236}">
                  <a16:creationId xmlns:a16="http://schemas.microsoft.com/office/drawing/2014/main" id="{F6815F64-2B76-4CAA-B46C-F15222D3A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2066" y="4240529"/>
              <a:ext cx="290257" cy="290257"/>
              <a:chOff x="5240" y="1776"/>
              <a:chExt cx="204" cy="209"/>
            </a:xfrm>
          </p:grpSpPr>
          <p:sp>
            <p:nvSpPr>
              <p:cNvPr id="18" name="Arc 67">
                <a:extLst>
                  <a:ext uri="{FF2B5EF4-FFF2-40B4-BE49-F238E27FC236}">
                    <a16:creationId xmlns:a16="http://schemas.microsoft.com/office/drawing/2014/main" id="{C1864150-CA63-4E3C-9DF1-E39FC7D067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5240" y="1780"/>
                <a:ext cx="204" cy="203"/>
              </a:xfrm>
              <a:custGeom>
                <a:avLst/>
                <a:gdLst>
                  <a:gd name="T0" fmla="*/ 0 w 43200"/>
                  <a:gd name="T1" fmla="*/ 0 h 43200"/>
                  <a:gd name="T2" fmla="*/ 0 w 43200"/>
                  <a:gd name="T3" fmla="*/ 0 h 43200"/>
                  <a:gd name="T4" fmla="*/ 0 w 4320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200"/>
                  <a:gd name="T11" fmla="*/ 43200 w 4320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200" fill="none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</a:path>
                  <a:path w="43200" h="43200" stroke="0" extrusionOk="0">
                    <a:moveTo>
                      <a:pt x="21599" y="0"/>
                    </a:move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-1" y="9735"/>
                      <a:pt x="9569" y="92"/>
                      <a:pt x="21432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rot="10800000" wrap="none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AutoShape 68">
                <a:extLst>
                  <a:ext uri="{FF2B5EF4-FFF2-40B4-BE49-F238E27FC236}">
                    <a16:creationId xmlns:a16="http://schemas.microsoft.com/office/drawing/2014/main" id="{E7BFBE44-DF4A-4058-A54E-67250F819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291" y="1776"/>
                <a:ext cx="104" cy="209"/>
              </a:xfrm>
              <a:prstGeom prst="upArrow">
                <a:avLst>
                  <a:gd name="adj1" fmla="val 39398"/>
                  <a:gd name="adj2" fmla="val 72253"/>
                </a:avLst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rot="10800000" lIns="0" tIns="0" rIns="0" bIns="0" anchor="ctr"/>
              <a:lstStyle/>
              <a:p>
                <a:pPr algn="ctr" defTabSz="1149894">
                  <a:spcAft>
                    <a:spcPct val="0"/>
                  </a:spcAft>
                </a:pPr>
                <a:endParaRPr lang="en-GB" sz="1323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3" name="Rectangle 94">
              <a:extLst>
                <a:ext uri="{FF2B5EF4-FFF2-40B4-BE49-F238E27FC236}">
                  <a16:creationId xmlns:a16="http://schemas.microsoft.com/office/drawing/2014/main" id="{1129FA0F-38E5-4FE6-B9F6-8E103F602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512" y="4299478"/>
              <a:ext cx="707354" cy="1846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1097388">
                <a:defRPr/>
              </a:pPr>
              <a:r>
                <a:rPr lang="en-US" sz="1323" kern="0" dirty="0">
                  <a:latin typeface="Arial" pitchFamily="34" charset="0"/>
                  <a:cs typeface="Arial" pitchFamily="34" charset="0"/>
                </a:rPr>
                <a:t>Excellent</a:t>
              </a:r>
            </a:p>
          </p:txBody>
        </p:sp>
        <p:sp>
          <p:nvSpPr>
            <p:cNvPr id="14" name="Rectangle 95">
              <a:extLst>
                <a:ext uri="{FF2B5EF4-FFF2-40B4-BE49-F238E27FC236}">
                  <a16:creationId xmlns:a16="http://schemas.microsoft.com/office/drawing/2014/main" id="{53F4A1E9-4064-4AD1-A1BA-8D030DE4B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104" y="4299478"/>
              <a:ext cx="707353" cy="1846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1097388">
                <a:defRPr/>
              </a:pPr>
              <a:r>
                <a:rPr lang="en-US" sz="1323" kern="0" dirty="0">
                  <a:latin typeface="Arial" pitchFamily="34" charset="0"/>
                  <a:cs typeface="Arial" pitchFamily="34" charset="0"/>
                </a:rPr>
                <a:t>Good</a:t>
              </a:r>
            </a:p>
          </p:txBody>
        </p:sp>
        <p:sp>
          <p:nvSpPr>
            <p:cNvPr id="15" name="Rectangle 96">
              <a:extLst>
                <a:ext uri="{FF2B5EF4-FFF2-40B4-BE49-F238E27FC236}">
                  <a16:creationId xmlns:a16="http://schemas.microsoft.com/office/drawing/2014/main" id="{64466755-5088-4A04-B6A0-29CDD9784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794" y="4299478"/>
              <a:ext cx="885566" cy="1846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1097388">
                <a:defRPr/>
              </a:pPr>
              <a:r>
                <a:rPr lang="en-US" sz="1323" kern="0" dirty="0">
                  <a:latin typeface="Arial" pitchFamily="34" charset="0"/>
                  <a:cs typeface="Arial" pitchFamily="34" charset="0"/>
                </a:rPr>
                <a:t>Satisfactory</a:t>
              </a:r>
            </a:p>
          </p:txBody>
        </p:sp>
        <p:sp>
          <p:nvSpPr>
            <p:cNvPr id="16" name="Rectangle 97">
              <a:extLst>
                <a:ext uri="{FF2B5EF4-FFF2-40B4-BE49-F238E27FC236}">
                  <a16:creationId xmlns:a16="http://schemas.microsoft.com/office/drawing/2014/main" id="{94367431-E76E-4A1D-8ABB-399670B6E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9230" y="4299478"/>
              <a:ext cx="421799" cy="1846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defTabSz="1097388">
                <a:defRPr/>
              </a:pPr>
              <a:r>
                <a:rPr lang="en-US" sz="1323" kern="0" dirty="0">
                  <a:latin typeface="Arial" pitchFamily="34" charset="0"/>
                  <a:cs typeface="Arial" pitchFamily="34" charset="0"/>
                </a:rPr>
                <a:t>Poor</a:t>
              </a:r>
            </a:p>
          </p:txBody>
        </p:sp>
        <p:sp>
          <p:nvSpPr>
            <p:cNvPr id="17" name="Rectangle 98">
              <a:extLst>
                <a:ext uri="{FF2B5EF4-FFF2-40B4-BE49-F238E27FC236}">
                  <a16:creationId xmlns:a16="http://schemas.microsoft.com/office/drawing/2014/main" id="{E3418805-88F9-425C-B1CF-A2F4EA195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6145" y="4299478"/>
              <a:ext cx="1040157" cy="18464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1097388">
                <a:defRPr/>
              </a:pPr>
              <a:r>
                <a:rPr lang="en-US" sz="1323" kern="0" dirty="0">
                  <a:latin typeface="Arial" pitchFamily="34" charset="0"/>
                  <a:cs typeface="Arial" pitchFamily="34" charset="0"/>
                </a:rPr>
                <a:t>Very poor</a:t>
              </a:r>
            </a:p>
          </p:txBody>
        </p:sp>
      </p:grpSp>
      <p:sp>
        <p:nvSpPr>
          <p:cNvPr id="29" name="Arc 61">
            <a:extLst>
              <a:ext uri="{FF2B5EF4-FFF2-40B4-BE49-F238E27FC236}">
                <a16:creationId xmlns:a16="http://schemas.microsoft.com/office/drawing/2014/main" id="{C0832414-6943-42E1-891E-40620EAAFB45}"/>
              </a:ext>
            </a:extLst>
          </p:cNvPr>
          <p:cNvSpPr>
            <a:spLocks/>
          </p:cNvSpPr>
          <p:nvPr/>
        </p:nvSpPr>
        <p:spPr bwMode="auto">
          <a:xfrm flipH="1">
            <a:off x="3488390" y="1995366"/>
            <a:ext cx="320022" cy="310834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AutoShape 62">
            <a:extLst>
              <a:ext uri="{FF2B5EF4-FFF2-40B4-BE49-F238E27FC236}">
                <a16:creationId xmlns:a16="http://schemas.microsoft.com/office/drawing/2014/main" id="{1CF64A46-1C9B-4B1C-9BDA-61FCEE42D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25" y="1981200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067C8-2EAD-47BA-80BF-0C096D59F103}"/>
              </a:ext>
            </a:extLst>
          </p:cNvPr>
          <p:cNvSpPr txBox="1"/>
          <p:nvPr/>
        </p:nvSpPr>
        <p:spPr>
          <a:xfrm>
            <a:off x="3751668" y="1981200"/>
            <a:ext cx="135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Simple à </a:t>
            </a:r>
            <a:r>
              <a:rPr lang="en-US" sz="900" dirty="0" err="1"/>
              <a:t>comprendre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Connue</a:t>
            </a:r>
            <a:r>
              <a:rPr lang="en-US" sz="900" dirty="0"/>
              <a:t> par les </a:t>
            </a:r>
            <a:r>
              <a:rPr lang="en-US" sz="900" dirty="0" err="1"/>
              <a:t>équipes</a:t>
            </a:r>
            <a:r>
              <a:rPr lang="en-US" sz="900" dirty="0"/>
              <a:t> marketing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Bonne </a:t>
            </a:r>
            <a:r>
              <a:rPr lang="en-US" sz="900" dirty="0" err="1"/>
              <a:t>répartition</a:t>
            </a:r>
            <a:r>
              <a:rPr lang="en-US" sz="900" dirty="0"/>
              <a:t> des clients</a:t>
            </a:r>
          </a:p>
        </p:txBody>
      </p:sp>
      <p:sp>
        <p:nvSpPr>
          <p:cNvPr id="31" name="Arc 67">
            <a:extLst>
              <a:ext uri="{FF2B5EF4-FFF2-40B4-BE49-F238E27FC236}">
                <a16:creationId xmlns:a16="http://schemas.microsoft.com/office/drawing/2014/main" id="{3025E1C4-D725-45D3-8510-99A7915ABCF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103812" y="1981200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AutoShape 68">
            <a:extLst>
              <a:ext uri="{FF2B5EF4-FFF2-40B4-BE49-F238E27FC236}">
                <a16:creationId xmlns:a16="http://schemas.microsoft.com/office/drawing/2014/main" id="{570D2EA5-B423-4CB6-9A37-F2586B76E47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89740" y="2000656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CE37B6-6F9C-4D87-9B80-545F833FF328}"/>
              </a:ext>
            </a:extLst>
          </p:cNvPr>
          <p:cNvSpPr txBox="1"/>
          <p:nvPr/>
        </p:nvSpPr>
        <p:spPr>
          <a:xfrm>
            <a:off x="5408612" y="1972270"/>
            <a:ext cx="13521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 part son </a:t>
            </a:r>
            <a:r>
              <a:rPr lang="en-US" sz="900" dirty="0" err="1"/>
              <a:t>fonctionnement</a:t>
            </a:r>
            <a:r>
              <a:rPr lang="en-US" sz="900" dirty="0"/>
              <a:t> </a:t>
            </a:r>
            <a:r>
              <a:rPr lang="en-US" sz="900" dirty="0" err="1"/>
              <a:t>très</a:t>
            </a:r>
            <a:r>
              <a:rPr lang="en-US" sz="900" dirty="0"/>
              <a:t> gourmand, </a:t>
            </a:r>
            <a:r>
              <a:rPr lang="en-US" sz="900" dirty="0" err="1"/>
              <a:t>uniquement</a:t>
            </a:r>
            <a:r>
              <a:rPr lang="en-US" sz="900" dirty="0"/>
              <a:t> environ 1% des </a:t>
            </a:r>
            <a:r>
              <a:rPr lang="en-US" sz="900" dirty="0" err="1"/>
              <a:t>individus</a:t>
            </a:r>
            <a:r>
              <a:rPr lang="en-US" sz="900" dirty="0"/>
              <a:t> </a:t>
            </a:r>
            <a:r>
              <a:rPr lang="en-US" sz="900" dirty="0" err="1"/>
              <a:t>ont</a:t>
            </a:r>
            <a:r>
              <a:rPr lang="en-US" sz="900" dirty="0"/>
              <a:t> </a:t>
            </a:r>
            <a:r>
              <a:rPr lang="en-US" sz="900" dirty="0" err="1"/>
              <a:t>pu</a:t>
            </a:r>
            <a:r>
              <a:rPr lang="en-US" sz="900" dirty="0"/>
              <a:t> </a:t>
            </a:r>
            <a:r>
              <a:rPr lang="en-US" sz="900" dirty="0" err="1"/>
              <a:t>être</a:t>
            </a:r>
            <a:r>
              <a:rPr lang="en-US" sz="900" dirty="0"/>
              <a:t> </a:t>
            </a:r>
            <a:r>
              <a:rPr lang="en-US" sz="900" dirty="0" err="1"/>
              <a:t>traités</a:t>
            </a:r>
            <a:r>
              <a:rPr lang="en-US" sz="900" dirty="0"/>
              <a:t>.</a:t>
            </a:r>
          </a:p>
        </p:txBody>
      </p:sp>
      <p:sp>
        <p:nvSpPr>
          <p:cNvPr id="34" name="Arc 61">
            <a:extLst>
              <a:ext uri="{FF2B5EF4-FFF2-40B4-BE49-F238E27FC236}">
                <a16:creationId xmlns:a16="http://schemas.microsoft.com/office/drawing/2014/main" id="{12D557EB-A89C-447A-8A52-E6246553AC01}"/>
              </a:ext>
            </a:extLst>
          </p:cNvPr>
          <p:cNvSpPr>
            <a:spLocks/>
          </p:cNvSpPr>
          <p:nvPr/>
        </p:nvSpPr>
        <p:spPr bwMode="auto">
          <a:xfrm flipH="1">
            <a:off x="3488390" y="3718038"/>
            <a:ext cx="320022" cy="310834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AutoShape 62">
            <a:extLst>
              <a:ext uri="{FF2B5EF4-FFF2-40B4-BE49-F238E27FC236}">
                <a16:creationId xmlns:a16="http://schemas.microsoft.com/office/drawing/2014/main" id="{70E500EE-3A7D-4A51-9FB0-5B53A70B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225" y="3713600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E55AF5-3C28-433A-B32A-842D1AF51678}"/>
              </a:ext>
            </a:extLst>
          </p:cNvPr>
          <p:cNvSpPr txBox="1"/>
          <p:nvPr/>
        </p:nvSpPr>
        <p:spPr>
          <a:xfrm>
            <a:off x="3751667" y="3657600"/>
            <a:ext cx="1408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Simple, integration des </a:t>
            </a:r>
            <a:r>
              <a:rPr lang="en-US" sz="900" dirty="0" err="1"/>
              <a:t>nouvelles</a:t>
            </a:r>
            <a:r>
              <a:rPr lang="en-US" sz="900" dirty="0"/>
              <a:t> </a:t>
            </a:r>
            <a:r>
              <a:rPr lang="en-US" sz="900" dirty="0" err="1"/>
              <a:t>données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Garantie</a:t>
            </a:r>
            <a:r>
              <a:rPr lang="en-US" sz="900" dirty="0"/>
              <a:t> que les segments </a:t>
            </a:r>
            <a:r>
              <a:rPr lang="en-US" sz="900" dirty="0" err="1"/>
              <a:t>resteront</a:t>
            </a:r>
            <a:r>
              <a:rPr lang="en-US" sz="900" dirty="0"/>
              <a:t> les </a:t>
            </a:r>
            <a:r>
              <a:rPr lang="en-US" sz="900" dirty="0" err="1"/>
              <a:t>mêmes</a:t>
            </a:r>
            <a:r>
              <a:rPr lang="en-US" sz="900" dirty="0"/>
              <a:t> </a:t>
            </a:r>
          </a:p>
        </p:txBody>
      </p:sp>
      <p:sp>
        <p:nvSpPr>
          <p:cNvPr id="37" name="Arc 70">
            <a:extLst>
              <a:ext uri="{FF2B5EF4-FFF2-40B4-BE49-F238E27FC236}">
                <a16:creationId xmlns:a16="http://schemas.microsoft.com/office/drawing/2014/main" id="{87D82A6E-47B5-4F35-9717-72B79B4DFB63}"/>
              </a:ext>
            </a:extLst>
          </p:cNvPr>
          <p:cNvSpPr>
            <a:spLocks/>
          </p:cNvSpPr>
          <p:nvPr/>
        </p:nvSpPr>
        <p:spPr bwMode="auto">
          <a:xfrm rot="12646288" flipH="1" flipV="1">
            <a:off x="3484399" y="4631984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AutoShape 71">
            <a:extLst>
              <a:ext uri="{FF2B5EF4-FFF2-40B4-BE49-F238E27FC236}">
                <a16:creationId xmlns:a16="http://schemas.microsoft.com/office/drawing/2014/main" id="{F7278A6D-10F3-4FB1-A2F1-24EAD7727E78}"/>
              </a:ext>
            </a:extLst>
          </p:cNvPr>
          <p:cNvSpPr>
            <a:spLocks noChangeArrowheads="1"/>
          </p:cNvSpPr>
          <p:nvPr/>
        </p:nvSpPr>
        <p:spPr bwMode="auto">
          <a:xfrm rot="12646288" flipV="1">
            <a:off x="3561267" y="4628922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70CB0E-767C-4BC2-8DEF-9D6C73530CF6}"/>
              </a:ext>
            </a:extLst>
          </p:cNvPr>
          <p:cNvSpPr txBox="1"/>
          <p:nvPr/>
        </p:nvSpPr>
        <p:spPr>
          <a:xfrm>
            <a:off x="3751668" y="4597569"/>
            <a:ext cx="13521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L’analyse</a:t>
            </a:r>
            <a:r>
              <a:rPr lang="en-US" sz="900" dirty="0"/>
              <a:t> </a:t>
            </a:r>
            <a:r>
              <a:rPr lang="en-US" sz="900" dirty="0" err="1"/>
              <a:t>menée</a:t>
            </a:r>
            <a:r>
              <a:rPr lang="en-US" sz="900" dirty="0"/>
              <a:t> à </a:t>
            </a:r>
            <a:r>
              <a:rPr lang="en-US" sz="900" dirty="0" err="1"/>
              <a:t>montrer</a:t>
            </a:r>
            <a:r>
              <a:rPr lang="en-US" sz="900" dirty="0"/>
              <a:t> </a:t>
            </a:r>
            <a:r>
              <a:rPr lang="en-US" sz="900" dirty="0" err="1"/>
              <a:t>une</a:t>
            </a:r>
            <a:r>
              <a:rPr lang="en-US" sz="900" dirty="0"/>
              <a:t> </a:t>
            </a:r>
            <a:r>
              <a:rPr lang="en-US" sz="900" dirty="0" err="1"/>
              <a:t>certaine</a:t>
            </a:r>
            <a:r>
              <a:rPr lang="en-US" sz="900" dirty="0"/>
              <a:t> </a:t>
            </a:r>
            <a:r>
              <a:rPr lang="en-US" sz="900" dirty="0" err="1"/>
              <a:t>stabilité</a:t>
            </a:r>
            <a:endParaRPr lang="en-US" sz="900" dirty="0"/>
          </a:p>
        </p:txBody>
      </p:sp>
      <p:sp>
        <p:nvSpPr>
          <p:cNvPr id="40" name="Arc 70">
            <a:extLst>
              <a:ext uri="{FF2B5EF4-FFF2-40B4-BE49-F238E27FC236}">
                <a16:creationId xmlns:a16="http://schemas.microsoft.com/office/drawing/2014/main" id="{F9637E66-BFA7-4875-8769-765495554BD3}"/>
              </a:ext>
            </a:extLst>
          </p:cNvPr>
          <p:cNvSpPr>
            <a:spLocks/>
          </p:cNvSpPr>
          <p:nvPr/>
        </p:nvSpPr>
        <p:spPr bwMode="auto">
          <a:xfrm rot="12646288" flipH="1" flipV="1">
            <a:off x="3447111" y="5267981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AutoShape 71">
            <a:extLst>
              <a:ext uri="{FF2B5EF4-FFF2-40B4-BE49-F238E27FC236}">
                <a16:creationId xmlns:a16="http://schemas.microsoft.com/office/drawing/2014/main" id="{74D2EABE-4FC0-41FD-90FD-F4F802348812}"/>
              </a:ext>
            </a:extLst>
          </p:cNvPr>
          <p:cNvSpPr>
            <a:spLocks noChangeArrowheads="1"/>
          </p:cNvSpPr>
          <p:nvPr/>
        </p:nvSpPr>
        <p:spPr bwMode="auto">
          <a:xfrm rot="12646288" flipV="1">
            <a:off x="3537596" y="5264919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Arc 67">
            <a:extLst>
              <a:ext uri="{FF2B5EF4-FFF2-40B4-BE49-F238E27FC236}">
                <a16:creationId xmlns:a16="http://schemas.microsoft.com/office/drawing/2014/main" id="{FD38F9EB-0D56-4576-8A67-CADB40B16D31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103812" y="5257800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AutoShape 68">
            <a:extLst>
              <a:ext uri="{FF2B5EF4-FFF2-40B4-BE49-F238E27FC236}">
                <a16:creationId xmlns:a16="http://schemas.microsoft.com/office/drawing/2014/main" id="{C245D66C-B74E-4C82-B255-205A5382F96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89740" y="5277256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Arc 67">
            <a:extLst>
              <a:ext uri="{FF2B5EF4-FFF2-40B4-BE49-F238E27FC236}">
                <a16:creationId xmlns:a16="http://schemas.microsoft.com/office/drawing/2014/main" id="{B6638AF8-E605-4289-8507-59004350C87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441390" y="1981200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AutoShape 68">
            <a:extLst>
              <a:ext uri="{FF2B5EF4-FFF2-40B4-BE49-F238E27FC236}">
                <a16:creationId xmlns:a16="http://schemas.microsoft.com/office/drawing/2014/main" id="{D45BC946-DB5D-487B-B06F-746E2D8E353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527318" y="2000656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Arc 67">
            <a:extLst>
              <a:ext uri="{FF2B5EF4-FFF2-40B4-BE49-F238E27FC236}">
                <a16:creationId xmlns:a16="http://schemas.microsoft.com/office/drawing/2014/main" id="{D9B5DD43-14A3-4589-B4DB-D6A7E8B7BB1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441390" y="5257800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AutoShape 68">
            <a:extLst>
              <a:ext uri="{FF2B5EF4-FFF2-40B4-BE49-F238E27FC236}">
                <a16:creationId xmlns:a16="http://schemas.microsoft.com/office/drawing/2014/main" id="{9878CC89-792C-4A6D-BED6-0E34097B641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527318" y="5277256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AE0803-86DF-479B-90B7-259810920958}"/>
              </a:ext>
            </a:extLst>
          </p:cNvPr>
          <p:cNvSpPr txBox="1"/>
          <p:nvPr/>
        </p:nvSpPr>
        <p:spPr>
          <a:xfrm>
            <a:off x="8685212" y="1981200"/>
            <a:ext cx="1352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 cause de la nature des </a:t>
            </a:r>
            <a:r>
              <a:rPr lang="en-US" sz="900" dirty="0" err="1"/>
              <a:t>données</a:t>
            </a:r>
            <a:r>
              <a:rPr lang="en-US" sz="900" dirty="0"/>
              <a:t> </a:t>
            </a:r>
            <a:r>
              <a:rPr lang="en-US" sz="900" dirty="0" err="1"/>
              <a:t>où</a:t>
            </a:r>
            <a:r>
              <a:rPr lang="en-US" sz="900" dirty="0"/>
              <a:t> </a:t>
            </a:r>
            <a:r>
              <a:rPr lang="en-US" sz="900" dirty="0" err="1"/>
              <a:t>il</a:t>
            </a:r>
            <a:r>
              <a:rPr lang="en-US" sz="900" dirty="0"/>
              <a:t> y a </a:t>
            </a:r>
            <a:r>
              <a:rPr lang="en-US" sz="900" dirty="0" err="1"/>
              <a:t>principalement</a:t>
            </a:r>
            <a:r>
              <a:rPr lang="en-US" sz="900" dirty="0"/>
              <a:t> 1 </a:t>
            </a:r>
            <a:r>
              <a:rPr lang="en-US" sz="900" dirty="0" err="1"/>
              <a:t>achat</a:t>
            </a:r>
            <a:r>
              <a:rPr lang="en-US" sz="900" dirty="0"/>
              <a:t> par client, la segmentation par </a:t>
            </a:r>
            <a:r>
              <a:rPr lang="en-US" sz="900" dirty="0" err="1"/>
              <a:t>produit</a:t>
            </a:r>
            <a:r>
              <a:rPr lang="en-US" sz="900" dirty="0"/>
              <a:t> </a:t>
            </a:r>
            <a:r>
              <a:rPr lang="en-US" sz="900" dirty="0" err="1"/>
              <a:t>n’est</a:t>
            </a:r>
            <a:r>
              <a:rPr lang="en-US" sz="900" dirty="0"/>
              <a:t> pas </a:t>
            </a:r>
            <a:r>
              <a:rPr lang="en-US" sz="900" dirty="0" err="1"/>
              <a:t>pertinente</a:t>
            </a:r>
            <a:r>
              <a:rPr lang="en-US" sz="900" dirty="0"/>
              <a:t>. Un grand </a:t>
            </a:r>
            <a:r>
              <a:rPr lang="en-US" sz="900" dirty="0" err="1"/>
              <a:t>nombre</a:t>
            </a:r>
            <a:r>
              <a:rPr lang="en-US" sz="900" dirty="0"/>
              <a:t> de clients ne </a:t>
            </a:r>
            <a:r>
              <a:rPr lang="en-US" sz="900" dirty="0" err="1"/>
              <a:t>sont</a:t>
            </a:r>
            <a:r>
              <a:rPr lang="en-US" sz="900" dirty="0"/>
              <a:t> pas </a:t>
            </a:r>
            <a:r>
              <a:rPr lang="en-US" sz="900" dirty="0" err="1"/>
              <a:t>segmentés</a:t>
            </a:r>
            <a:r>
              <a:rPr lang="en-US" sz="900" dirty="0"/>
              <a:t>.</a:t>
            </a:r>
          </a:p>
        </p:txBody>
      </p:sp>
      <p:sp>
        <p:nvSpPr>
          <p:cNvPr id="49" name="Arc 70">
            <a:extLst>
              <a:ext uri="{FF2B5EF4-FFF2-40B4-BE49-F238E27FC236}">
                <a16:creationId xmlns:a16="http://schemas.microsoft.com/office/drawing/2014/main" id="{779C24AD-4A5D-4E8B-85F1-1729AC881978}"/>
              </a:ext>
            </a:extLst>
          </p:cNvPr>
          <p:cNvSpPr>
            <a:spLocks/>
          </p:cNvSpPr>
          <p:nvPr/>
        </p:nvSpPr>
        <p:spPr bwMode="auto">
          <a:xfrm rot="12646288" flipH="1" flipV="1">
            <a:off x="6760999" y="1991381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AutoShape 71">
            <a:extLst>
              <a:ext uri="{FF2B5EF4-FFF2-40B4-BE49-F238E27FC236}">
                <a16:creationId xmlns:a16="http://schemas.microsoft.com/office/drawing/2014/main" id="{5E38A09A-121B-4985-A761-6CF15E6FE6D1}"/>
              </a:ext>
            </a:extLst>
          </p:cNvPr>
          <p:cNvSpPr>
            <a:spLocks noChangeArrowheads="1"/>
          </p:cNvSpPr>
          <p:nvPr/>
        </p:nvSpPr>
        <p:spPr bwMode="auto">
          <a:xfrm rot="12646288" flipV="1">
            <a:off x="6837867" y="1988319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762EE0-60F6-449A-8DE5-C084E71EB273}"/>
              </a:ext>
            </a:extLst>
          </p:cNvPr>
          <p:cNvSpPr txBox="1"/>
          <p:nvPr/>
        </p:nvSpPr>
        <p:spPr>
          <a:xfrm>
            <a:off x="7008812" y="1981200"/>
            <a:ext cx="1352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Segments </a:t>
            </a:r>
            <a:r>
              <a:rPr lang="en-US" sz="900" dirty="0" err="1"/>
              <a:t>pertinents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Besoin</a:t>
            </a:r>
            <a:r>
              <a:rPr lang="en-US" sz="900" dirty="0"/>
              <a:t> de </a:t>
            </a:r>
            <a:r>
              <a:rPr lang="en-US" sz="900" dirty="0" err="1"/>
              <a:t>vulgariser</a:t>
            </a:r>
            <a:r>
              <a:rPr lang="en-US" sz="900" dirty="0"/>
              <a:t> le monde de </a:t>
            </a:r>
            <a:r>
              <a:rPr lang="en-US" sz="900" dirty="0" err="1"/>
              <a:t>fonctionnement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Mauvaise</a:t>
            </a:r>
            <a:r>
              <a:rPr lang="en-US" sz="900" dirty="0"/>
              <a:t> </a:t>
            </a:r>
            <a:r>
              <a:rPr lang="en-US" sz="900" dirty="0" err="1"/>
              <a:t>répartion</a:t>
            </a:r>
            <a:r>
              <a:rPr lang="en-US" sz="900" dirty="0"/>
              <a:t> des clients dans les segments</a:t>
            </a:r>
          </a:p>
        </p:txBody>
      </p:sp>
      <p:sp>
        <p:nvSpPr>
          <p:cNvPr id="52" name="Arc 61">
            <a:extLst>
              <a:ext uri="{FF2B5EF4-FFF2-40B4-BE49-F238E27FC236}">
                <a16:creationId xmlns:a16="http://schemas.microsoft.com/office/drawing/2014/main" id="{4F650E41-B45D-4138-AC28-32C59AC85701}"/>
              </a:ext>
            </a:extLst>
          </p:cNvPr>
          <p:cNvSpPr>
            <a:spLocks/>
          </p:cNvSpPr>
          <p:nvPr/>
        </p:nvSpPr>
        <p:spPr bwMode="auto">
          <a:xfrm flipH="1">
            <a:off x="6764990" y="3743607"/>
            <a:ext cx="320022" cy="310834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AutoShape 62">
            <a:extLst>
              <a:ext uri="{FF2B5EF4-FFF2-40B4-BE49-F238E27FC236}">
                <a16:creationId xmlns:a16="http://schemas.microsoft.com/office/drawing/2014/main" id="{61E0DC5B-3D5C-4A25-94F1-3939757ACF1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50825" y="3739169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145B14-8B26-485E-862F-A5F709C60822}"/>
              </a:ext>
            </a:extLst>
          </p:cNvPr>
          <p:cNvSpPr txBox="1"/>
          <p:nvPr/>
        </p:nvSpPr>
        <p:spPr>
          <a:xfrm>
            <a:off x="7008812" y="3683169"/>
            <a:ext cx="149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Simple, integration des </a:t>
            </a:r>
            <a:r>
              <a:rPr lang="en-US" sz="900" dirty="0" err="1"/>
              <a:t>nouvelles</a:t>
            </a:r>
            <a:r>
              <a:rPr lang="en-US" sz="900" dirty="0"/>
              <a:t> </a:t>
            </a:r>
            <a:r>
              <a:rPr lang="en-US" sz="900" dirty="0" err="1"/>
              <a:t>données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Pas de </a:t>
            </a:r>
            <a:r>
              <a:rPr lang="en-US" sz="900" dirty="0" err="1"/>
              <a:t>garantie</a:t>
            </a:r>
            <a:r>
              <a:rPr lang="en-US" sz="900" dirty="0"/>
              <a:t> que les segments </a:t>
            </a:r>
            <a:r>
              <a:rPr lang="en-US" sz="900" dirty="0" err="1"/>
              <a:t>resteront</a:t>
            </a:r>
            <a:r>
              <a:rPr lang="en-US" sz="900" dirty="0"/>
              <a:t> les </a:t>
            </a:r>
            <a:r>
              <a:rPr lang="en-US" sz="900" dirty="0" err="1"/>
              <a:t>mêmes</a:t>
            </a:r>
            <a:r>
              <a:rPr lang="en-US" sz="900" dirty="0"/>
              <a:t>. </a:t>
            </a:r>
          </a:p>
        </p:txBody>
      </p:sp>
      <p:sp>
        <p:nvSpPr>
          <p:cNvPr id="55" name="Arc 61">
            <a:extLst>
              <a:ext uri="{FF2B5EF4-FFF2-40B4-BE49-F238E27FC236}">
                <a16:creationId xmlns:a16="http://schemas.microsoft.com/office/drawing/2014/main" id="{D8136B04-365A-4398-9867-645ABBC4449D}"/>
              </a:ext>
            </a:extLst>
          </p:cNvPr>
          <p:cNvSpPr>
            <a:spLocks/>
          </p:cNvSpPr>
          <p:nvPr/>
        </p:nvSpPr>
        <p:spPr bwMode="auto">
          <a:xfrm flipH="1">
            <a:off x="6780212" y="5257800"/>
            <a:ext cx="320022" cy="310834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AutoShape 62">
            <a:extLst>
              <a:ext uri="{FF2B5EF4-FFF2-40B4-BE49-F238E27FC236}">
                <a16:creationId xmlns:a16="http://schemas.microsoft.com/office/drawing/2014/main" id="{D1EA6973-A8D0-458F-8546-0FAFF8B54B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66047" y="5253362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Arc 70">
            <a:extLst>
              <a:ext uri="{FF2B5EF4-FFF2-40B4-BE49-F238E27FC236}">
                <a16:creationId xmlns:a16="http://schemas.microsoft.com/office/drawing/2014/main" id="{59072854-7454-4A87-9A37-31B5E247972A}"/>
              </a:ext>
            </a:extLst>
          </p:cNvPr>
          <p:cNvSpPr>
            <a:spLocks/>
          </p:cNvSpPr>
          <p:nvPr/>
        </p:nvSpPr>
        <p:spPr bwMode="auto">
          <a:xfrm rot="12646288" flipH="1" flipV="1">
            <a:off x="6760999" y="4631984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AutoShape 71">
            <a:extLst>
              <a:ext uri="{FF2B5EF4-FFF2-40B4-BE49-F238E27FC236}">
                <a16:creationId xmlns:a16="http://schemas.microsoft.com/office/drawing/2014/main" id="{2C4129E1-BA41-42FB-8E98-3438A2E68D26}"/>
              </a:ext>
            </a:extLst>
          </p:cNvPr>
          <p:cNvSpPr>
            <a:spLocks noChangeArrowheads="1"/>
          </p:cNvSpPr>
          <p:nvPr/>
        </p:nvSpPr>
        <p:spPr bwMode="auto">
          <a:xfrm rot="12646288" flipV="1">
            <a:off x="6837867" y="4628922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AE8BAB-4D9B-4731-9C16-6F6978303FA9}"/>
              </a:ext>
            </a:extLst>
          </p:cNvPr>
          <p:cNvSpPr txBox="1"/>
          <p:nvPr/>
        </p:nvSpPr>
        <p:spPr>
          <a:xfrm>
            <a:off x="7028268" y="4597569"/>
            <a:ext cx="135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Les </a:t>
            </a:r>
            <a:r>
              <a:rPr lang="en-US" sz="900" dirty="0" err="1"/>
              <a:t>centroides</a:t>
            </a:r>
            <a:r>
              <a:rPr lang="en-US" sz="900" dirty="0"/>
              <a:t> </a:t>
            </a:r>
            <a:r>
              <a:rPr lang="en-US" sz="900" dirty="0" err="1"/>
              <a:t>sont</a:t>
            </a:r>
            <a:r>
              <a:rPr lang="en-US" sz="900" dirty="0"/>
              <a:t> stables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5385C6-D99F-4309-A0FB-9D63F7315792}"/>
              </a:ext>
            </a:extLst>
          </p:cNvPr>
          <p:cNvSpPr txBox="1"/>
          <p:nvPr/>
        </p:nvSpPr>
        <p:spPr>
          <a:xfrm>
            <a:off x="10361612" y="1981200"/>
            <a:ext cx="135214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Segments </a:t>
            </a:r>
            <a:r>
              <a:rPr lang="en-US" sz="900" dirty="0" err="1"/>
              <a:t>difficilement</a:t>
            </a:r>
            <a:r>
              <a:rPr lang="en-US" sz="900" dirty="0"/>
              <a:t> </a:t>
            </a:r>
            <a:r>
              <a:rPr lang="en-US" sz="900" dirty="0" err="1"/>
              <a:t>compréhensibles</a:t>
            </a:r>
            <a:r>
              <a:rPr lang="en-US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Besoin</a:t>
            </a:r>
            <a:r>
              <a:rPr lang="en-US" sz="900" dirty="0"/>
              <a:t> de </a:t>
            </a:r>
            <a:r>
              <a:rPr lang="en-US" sz="900" dirty="0" err="1"/>
              <a:t>vulgariser</a:t>
            </a:r>
            <a:r>
              <a:rPr lang="en-US" sz="900" dirty="0"/>
              <a:t> le monde de </a:t>
            </a:r>
            <a:r>
              <a:rPr lang="en-US" sz="900" dirty="0" err="1"/>
              <a:t>fonctionnement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Mauvaise</a:t>
            </a:r>
            <a:r>
              <a:rPr lang="en-US" sz="900" dirty="0"/>
              <a:t> </a:t>
            </a:r>
            <a:r>
              <a:rPr lang="en-US" sz="900" dirty="0" err="1"/>
              <a:t>répartion</a:t>
            </a:r>
            <a:r>
              <a:rPr lang="en-US" sz="900" dirty="0"/>
              <a:t> des clients dans les segments</a:t>
            </a:r>
          </a:p>
        </p:txBody>
      </p:sp>
      <p:sp>
        <p:nvSpPr>
          <p:cNvPr id="63" name="Arc 64">
            <a:extLst>
              <a:ext uri="{FF2B5EF4-FFF2-40B4-BE49-F238E27FC236}">
                <a16:creationId xmlns:a16="http://schemas.microsoft.com/office/drawing/2014/main" id="{B5BB6A25-6C96-4FFC-B4AB-E67EAC518A07}"/>
              </a:ext>
            </a:extLst>
          </p:cNvPr>
          <p:cNvSpPr>
            <a:spLocks/>
          </p:cNvSpPr>
          <p:nvPr/>
        </p:nvSpPr>
        <p:spPr bwMode="auto">
          <a:xfrm rot="8953712" flipH="1">
            <a:off x="10060803" y="1964984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AutoShape 65">
            <a:extLst>
              <a:ext uri="{FF2B5EF4-FFF2-40B4-BE49-F238E27FC236}">
                <a16:creationId xmlns:a16="http://schemas.microsoft.com/office/drawing/2014/main" id="{FADF269E-67F3-4EE2-A755-4A410B1E2C0E}"/>
              </a:ext>
            </a:extLst>
          </p:cNvPr>
          <p:cNvSpPr>
            <a:spLocks noChangeArrowheads="1"/>
          </p:cNvSpPr>
          <p:nvPr/>
        </p:nvSpPr>
        <p:spPr bwMode="auto">
          <a:xfrm rot="8953712">
            <a:off x="10136102" y="1958859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3386EC5-B720-4467-A329-26F328208DCA}"/>
              </a:ext>
            </a:extLst>
          </p:cNvPr>
          <p:cNvSpPr>
            <a:spLocks/>
          </p:cNvSpPr>
          <p:nvPr/>
        </p:nvSpPr>
        <p:spPr bwMode="auto">
          <a:xfrm rot="8953712" flipH="1">
            <a:off x="10060803" y="5267981"/>
            <a:ext cx="320022" cy="310835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rot="10800000"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AutoShape 65">
            <a:extLst>
              <a:ext uri="{FF2B5EF4-FFF2-40B4-BE49-F238E27FC236}">
                <a16:creationId xmlns:a16="http://schemas.microsoft.com/office/drawing/2014/main" id="{BCB47E9E-5195-4078-86C5-F1ED2525E656}"/>
              </a:ext>
            </a:extLst>
          </p:cNvPr>
          <p:cNvSpPr>
            <a:spLocks noChangeArrowheads="1"/>
          </p:cNvSpPr>
          <p:nvPr/>
        </p:nvSpPr>
        <p:spPr bwMode="auto">
          <a:xfrm rot="8953712">
            <a:off x="10136102" y="5261856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rot="10800000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Arc 61">
            <a:extLst>
              <a:ext uri="{FF2B5EF4-FFF2-40B4-BE49-F238E27FC236}">
                <a16:creationId xmlns:a16="http://schemas.microsoft.com/office/drawing/2014/main" id="{C43B0D68-16DE-435C-A16E-A47DD90A3A47}"/>
              </a:ext>
            </a:extLst>
          </p:cNvPr>
          <p:cNvSpPr>
            <a:spLocks/>
          </p:cNvSpPr>
          <p:nvPr/>
        </p:nvSpPr>
        <p:spPr bwMode="auto">
          <a:xfrm flipH="1">
            <a:off x="10056812" y="3785308"/>
            <a:ext cx="320022" cy="310834"/>
          </a:xfrm>
          <a:custGeom>
            <a:avLst/>
            <a:gdLst>
              <a:gd name="T0" fmla="*/ 0 w 43200"/>
              <a:gd name="T1" fmla="*/ 0 h 43200"/>
              <a:gd name="T2" fmla="*/ 0 w 43200"/>
              <a:gd name="T3" fmla="*/ 0 h 43200"/>
              <a:gd name="T4" fmla="*/ 0 w 43200"/>
              <a:gd name="T5" fmla="*/ 0 h 43200"/>
              <a:gd name="T6" fmla="*/ 0 60000 65536"/>
              <a:gd name="T7" fmla="*/ 0 60000 65536"/>
              <a:gd name="T8" fmla="*/ 0 60000 65536"/>
              <a:gd name="T9" fmla="*/ 0 w 43200"/>
              <a:gd name="T10" fmla="*/ 0 h 43200"/>
              <a:gd name="T11" fmla="*/ 43200 w 43200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3200" fill="none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</a:path>
              <a:path w="43200" h="43200" stroke="0" extrusionOk="0">
                <a:moveTo>
                  <a:pt x="21599" y="0"/>
                </a:moveTo>
                <a:cubicBezTo>
                  <a:pt x="33529" y="0"/>
                  <a:pt x="43200" y="9670"/>
                  <a:pt x="43200" y="21600"/>
                </a:cubicBezTo>
                <a:cubicBezTo>
                  <a:pt x="43200" y="33529"/>
                  <a:pt x="33529" y="43200"/>
                  <a:pt x="21600" y="43200"/>
                </a:cubicBezTo>
                <a:cubicBezTo>
                  <a:pt x="9670" y="43200"/>
                  <a:pt x="0" y="33529"/>
                  <a:pt x="0" y="21600"/>
                </a:cubicBezTo>
                <a:cubicBezTo>
                  <a:pt x="-1" y="9735"/>
                  <a:pt x="9569" y="92"/>
                  <a:pt x="21432" y="0"/>
                </a:cubicBezTo>
                <a:lnTo>
                  <a:pt x="21600" y="21600"/>
                </a:lnTo>
                <a:close/>
              </a:path>
            </a:pathLst>
          </a:custGeom>
          <a:solidFill>
            <a:schemeClr val="tx2"/>
          </a:solidFill>
          <a:ln w="127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AutoShape 62">
            <a:extLst>
              <a:ext uri="{FF2B5EF4-FFF2-40B4-BE49-F238E27FC236}">
                <a16:creationId xmlns:a16="http://schemas.microsoft.com/office/drawing/2014/main" id="{DF0E3127-354B-4739-9DD8-F631A75F004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142647" y="3780870"/>
            <a:ext cx="163148" cy="320022"/>
          </a:xfrm>
          <a:prstGeom prst="upArrow">
            <a:avLst>
              <a:gd name="adj1" fmla="val 39398"/>
              <a:gd name="adj2" fmla="val 72253"/>
            </a:avLst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1149894">
              <a:spcAft>
                <a:spcPct val="0"/>
              </a:spcAft>
            </a:pPr>
            <a:endParaRPr lang="en-GB" sz="132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F830B3-641B-45FE-BB2C-C373537F6833}"/>
              </a:ext>
            </a:extLst>
          </p:cNvPr>
          <p:cNvSpPr txBox="1"/>
          <p:nvPr/>
        </p:nvSpPr>
        <p:spPr>
          <a:xfrm>
            <a:off x="10300634" y="3724870"/>
            <a:ext cx="149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Simple, integration des </a:t>
            </a:r>
            <a:r>
              <a:rPr lang="en-US" sz="900" dirty="0" err="1"/>
              <a:t>nouvelles</a:t>
            </a:r>
            <a:r>
              <a:rPr lang="en-US" sz="900" dirty="0"/>
              <a:t> </a:t>
            </a:r>
            <a:r>
              <a:rPr lang="en-US" sz="900" dirty="0" err="1"/>
              <a:t>données</a:t>
            </a: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Pas de </a:t>
            </a:r>
            <a:r>
              <a:rPr lang="en-US" sz="900" dirty="0" err="1"/>
              <a:t>garantie</a:t>
            </a:r>
            <a:r>
              <a:rPr lang="en-US" sz="900" dirty="0"/>
              <a:t> que les segments </a:t>
            </a:r>
            <a:r>
              <a:rPr lang="en-US" sz="900" dirty="0" err="1"/>
              <a:t>resteront</a:t>
            </a:r>
            <a:r>
              <a:rPr lang="en-US" sz="900" dirty="0"/>
              <a:t> les </a:t>
            </a:r>
            <a:r>
              <a:rPr lang="en-US" sz="900" dirty="0" err="1"/>
              <a:t>mêmes</a:t>
            </a:r>
            <a:r>
              <a:rPr lang="en-US" sz="900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8A821A-C2DE-431C-B349-6C62A95067FB}"/>
              </a:ext>
            </a:extLst>
          </p:cNvPr>
          <p:cNvSpPr/>
          <p:nvPr/>
        </p:nvSpPr>
        <p:spPr>
          <a:xfrm>
            <a:off x="1607283" y="6248400"/>
            <a:ext cx="1439129" cy="4308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Légende</a:t>
            </a:r>
            <a:r>
              <a:rPr lang="en-US" dirty="0">
                <a:solidFill>
                  <a:schemeClr val="tx2"/>
                </a:solidFill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9955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8) Proposition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F364DEE-D075-4CBE-B31D-EA2F7142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221" y="2135187"/>
            <a:ext cx="5182791" cy="1111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E7CD3CD-1335-407C-A385-1AFE24A3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220" y="3410726"/>
            <a:ext cx="4624792" cy="1111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CDD15A2-6389-4F25-97DD-2EEB495B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7" y="4617720"/>
            <a:ext cx="4391025" cy="1554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47F3BAF-4347-4851-B5CB-0AF40C58AF53}"/>
              </a:ext>
            </a:extLst>
          </p:cNvPr>
          <p:cNvSpPr>
            <a:spLocks/>
          </p:cNvSpPr>
          <p:nvPr/>
        </p:nvSpPr>
        <p:spPr bwMode="auto">
          <a:xfrm>
            <a:off x="4125912" y="2135187"/>
            <a:ext cx="3089275" cy="3884613"/>
          </a:xfrm>
          <a:custGeom>
            <a:avLst/>
            <a:gdLst>
              <a:gd name="T0" fmla="*/ 0 w 1961"/>
              <a:gd name="T1" fmla="*/ 0 h 2281"/>
              <a:gd name="T2" fmla="*/ 948027922 w 1961"/>
              <a:gd name="T3" fmla="*/ 0 h 2281"/>
              <a:gd name="T4" fmla="*/ 948027922 w 1961"/>
              <a:gd name="T5" fmla="*/ 2147483647 h 2281"/>
              <a:gd name="T6" fmla="*/ 2147483647 w 1961"/>
              <a:gd name="T7" fmla="*/ 2147483647 h 2281"/>
              <a:gd name="T8" fmla="*/ 2147483647 w 1961"/>
              <a:gd name="T9" fmla="*/ 2147483647 h 2281"/>
              <a:gd name="T10" fmla="*/ 2147483647 w 1961"/>
              <a:gd name="T11" fmla="*/ 2147483647 h 2281"/>
              <a:gd name="T12" fmla="*/ 2147483647 w 1961"/>
              <a:gd name="T13" fmla="*/ 2147483647 h 2281"/>
              <a:gd name="T14" fmla="*/ 2147483647 w 1961"/>
              <a:gd name="T15" fmla="*/ 2147483647 h 2281"/>
              <a:gd name="T16" fmla="*/ 0 w 1961"/>
              <a:gd name="T17" fmla="*/ 2147483647 h 2281"/>
              <a:gd name="T18" fmla="*/ 0 w 1961"/>
              <a:gd name="T19" fmla="*/ 0 h 228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61"/>
              <a:gd name="T31" fmla="*/ 0 h 2281"/>
              <a:gd name="T32" fmla="*/ 1961 w 1961"/>
              <a:gd name="T33" fmla="*/ 2281 h 228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61" h="2281">
                <a:moveTo>
                  <a:pt x="0" y="0"/>
                </a:moveTo>
                <a:lnTo>
                  <a:pt x="382" y="0"/>
                </a:lnTo>
                <a:lnTo>
                  <a:pt x="382" y="1770"/>
                </a:lnTo>
                <a:lnTo>
                  <a:pt x="1673" y="1762"/>
                </a:lnTo>
                <a:lnTo>
                  <a:pt x="1673" y="1602"/>
                </a:lnTo>
                <a:lnTo>
                  <a:pt x="1960" y="1937"/>
                </a:lnTo>
                <a:lnTo>
                  <a:pt x="1673" y="2280"/>
                </a:lnTo>
                <a:lnTo>
                  <a:pt x="1673" y="2113"/>
                </a:lnTo>
                <a:lnTo>
                  <a:pt x="0" y="2113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EBAAAD4-619C-4AD6-AB51-DCBF49781F18}"/>
              </a:ext>
            </a:extLst>
          </p:cNvPr>
          <p:cNvSpPr>
            <a:spLocks/>
          </p:cNvSpPr>
          <p:nvPr/>
        </p:nvSpPr>
        <p:spPr bwMode="auto">
          <a:xfrm>
            <a:off x="3255962" y="2146300"/>
            <a:ext cx="3103562" cy="2390775"/>
          </a:xfrm>
          <a:custGeom>
            <a:avLst/>
            <a:gdLst>
              <a:gd name="T0" fmla="*/ 0 w 1969"/>
              <a:gd name="T1" fmla="*/ 0 h 1497"/>
              <a:gd name="T2" fmla="*/ 0 w 1969"/>
              <a:gd name="T3" fmla="*/ 0 h 1497"/>
              <a:gd name="T4" fmla="*/ 954027866 w 1969"/>
              <a:gd name="T5" fmla="*/ 0 h 1497"/>
              <a:gd name="T6" fmla="*/ 954027866 w 1969"/>
              <a:gd name="T7" fmla="*/ 2147483647 h 1497"/>
              <a:gd name="T8" fmla="*/ 2147483647 w 1969"/>
              <a:gd name="T9" fmla="*/ 2147483647 h 1497"/>
              <a:gd name="T10" fmla="*/ 2147483647 w 1969"/>
              <a:gd name="T11" fmla="*/ 2060844982 h 1497"/>
              <a:gd name="T12" fmla="*/ 2147483647 w 1969"/>
              <a:gd name="T13" fmla="*/ 2147483647 h 1497"/>
              <a:gd name="T14" fmla="*/ 2147483647 w 1969"/>
              <a:gd name="T15" fmla="*/ 2147483647 h 1497"/>
              <a:gd name="T16" fmla="*/ 2147483647 w 1969"/>
              <a:gd name="T17" fmla="*/ 2147483647 h 1497"/>
              <a:gd name="T18" fmla="*/ 0 w 1969"/>
              <a:gd name="T19" fmla="*/ 2147483647 h 1497"/>
              <a:gd name="T20" fmla="*/ 0 w 1969"/>
              <a:gd name="T21" fmla="*/ 0 h 1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1497"/>
              <a:gd name="T35" fmla="*/ 1969 w 1969"/>
              <a:gd name="T36" fmla="*/ 1497 h 14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1497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976"/>
                </a:lnTo>
                <a:lnTo>
                  <a:pt x="1680" y="976"/>
                </a:lnTo>
                <a:lnTo>
                  <a:pt x="1680" y="808"/>
                </a:lnTo>
                <a:lnTo>
                  <a:pt x="1968" y="1152"/>
                </a:lnTo>
                <a:lnTo>
                  <a:pt x="1680" y="1496"/>
                </a:lnTo>
                <a:lnTo>
                  <a:pt x="1680" y="1320"/>
                </a:lnTo>
                <a:lnTo>
                  <a:pt x="0" y="132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8D8237C-9F53-4C0E-AFBA-5C9FAD89D0C0}"/>
              </a:ext>
            </a:extLst>
          </p:cNvPr>
          <p:cNvSpPr>
            <a:spLocks/>
          </p:cNvSpPr>
          <p:nvPr/>
        </p:nvSpPr>
        <p:spPr bwMode="auto">
          <a:xfrm>
            <a:off x="2360612" y="2146300"/>
            <a:ext cx="3103562" cy="1101725"/>
          </a:xfrm>
          <a:custGeom>
            <a:avLst/>
            <a:gdLst>
              <a:gd name="T0" fmla="*/ 0 w 1969"/>
              <a:gd name="T1" fmla="*/ 0 h 689"/>
              <a:gd name="T2" fmla="*/ 0 w 1969"/>
              <a:gd name="T3" fmla="*/ 0 h 689"/>
              <a:gd name="T4" fmla="*/ 954027866 w 1969"/>
              <a:gd name="T5" fmla="*/ 0 h 689"/>
              <a:gd name="T6" fmla="*/ 954027866 w 1969"/>
              <a:gd name="T7" fmla="*/ 429552871 h 689"/>
              <a:gd name="T8" fmla="*/ 2147483647 w 1969"/>
              <a:gd name="T9" fmla="*/ 429552871 h 689"/>
              <a:gd name="T10" fmla="*/ 2147483647 w 1969"/>
              <a:gd name="T11" fmla="*/ 0 h 689"/>
              <a:gd name="T12" fmla="*/ 2147483647 w 1969"/>
              <a:gd name="T13" fmla="*/ 879562002 h 689"/>
              <a:gd name="T14" fmla="*/ 2147483647 w 1969"/>
              <a:gd name="T15" fmla="*/ 1759124004 h 689"/>
              <a:gd name="T16" fmla="*/ 2147483647 w 1969"/>
              <a:gd name="T17" fmla="*/ 1309116272 h 689"/>
              <a:gd name="T18" fmla="*/ 0 w 1969"/>
              <a:gd name="T19" fmla="*/ 1309116272 h 689"/>
              <a:gd name="T20" fmla="*/ 0 w 1969"/>
              <a:gd name="T21" fmla="*/ 0 h 6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689"/>
              <a:gd name="T35" fmla="*/ 1969 w 1969"/>
              <a:gd name="T36" fmla="*/ 689 h 68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689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168"/>
                </a:lnTo>
                <a:lnTo>
                  <a:pt x="1680" y="168"/>
                </a:lnTo>
                <a:lnTo>
                  <a:pt x="1680" y="0"/>
                </a:lnTo>
                <a:lnTo>
                  <a:pt x="1968" y="344"/>
                </a:lnTo>
                <a:lnTo>
                  <a:pt x="1680" y="688"/>
                </a:lnTo>
                <a:lnTo>
                  <a:pt x="1680" y="512"/>
                </a:lnTo>
                <a:lnTo>
                  <a:pt x="0" y="512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62F3A41-1D2A-46FD-8F2B-72796B58D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299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1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0EFC5D79-8B2C-4324-B08D-CE0536705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20" y="1984244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2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A65C42C-ABB4-43AD-B18F-49C424BDC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7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3EF54-C945-41B6-8C54-F555E7850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300" y="2136288"/>
            <a:ext cx="4862312" cy="122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La segmentation RFM manuelle est :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chemeClr val="bg2"/>
                </a:solidFill>
                <a:latin typeface="+mj-lt"/>
              </a:rPr>
              <a:t>Simple à réaliser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chemeClr val="bg2"/>
                </a:solidFill>
                <a:latin typeface="+mj-lt"/>
              </a:rPr>
              <a:t>Facilement compréhensible par le marketing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chemeClr val="bg2"/>
                </a:solidFill>
                <a:latin typeface="+mj-lt"/>
              </a:rPr>
              <a:t>Facile à maintenir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chemeClr val="bg2"/>
                </a:solidFill>
                <a:latin typeface="+mj-lt"/>
              </a:rPr>
              <a:t>Stable dans le temps (les algorithmes non supervisés ne peuvent pas garantir que les segments sont pereins dans le temps)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928E5B-50DD-4B3A-9BAC-F8B02D0AC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222" y="3483005"/>
            <a:ext cx="4396192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Mensuelle permettant ainsi une plus grande réactivité en cas de toute changement important dans les segments.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AF2B9-06DB-4DFE-8EAC-6C52D429B31C}"/>
              </a:ext>
            </a:extLst>
          </p:cNvPr>
          <p:cNvSpPr txBox="1"/>
          <p:nvPr/>
        </p:nvSpPr>
        <p:spPr>
          <a:xfrm>
            <a:off x="2476499" y="2480102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Une segmentation exploitable et facile </a:t>
            </a:r>
            <a:r>
              <a:rPr lang="en-US" sz="1050" dirty="0" err="1"/>
              <a:t>d’utilisation</a:t>
            </a:r>
            <a:r>
              <a:rPr lang="en-US" sz="1050" dirty="0"/>
              <a:t> par l’’</a:t>
            </a:r>
            <a:r>
              <a:rPr lang="en-US" sz="1050" dirty="0" err="1"/>
              <a:t>équipe</a:t>
            </a:r>
            <a:r>
              <a:rPr lang="en-US" sz="1050" dirty="0"/>
              <a:t> marketing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706BC-8758-4246-AA4B-824AAB8F389A}"/>
              </a:ext>
            </a:extLst>
          </p:cNvPr>
          <p:cNvSpPr txBox="1"/>
          <p:nvPr/>
        </p:nvSpPr>
        <p:spPr>
          <a:xfrm>
            <a:off x="3390899" y="3733800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Une </a:t>
            </a:r>
            <a:r>
              <a:rPr lang="en-US" sz="1050" dirty="0" err="1"/>
              <a:t>fréquence</a:t>
            </a:r>
            <a:r>
              <a:rPr lang="en-US" sz="1050" dirty="0"/>
              <a:t> à </a:t>
            </a:r>
            <a:r>
              <a:rPr lang="en-US" sz="1050" dirty="0" err="1"/>
              <a:t>laquelle</a:t>
            </a:r>
            <a:r>
              <a:rPr lang="en-US" sz="1050" dirty="0"/>
              <a:t> la segmentation </a:t>
            </a:r>
            <a:r>
              <a:rPr lang="en-US" sz="1050" dirty="0" err="1"/>
              <a:t>doit</a:t>
            </a:r>
            <a:r>
              <a:rPr lang="en-US" sz="1050" dirty="0"/>
              <a:t> </a:t>
            </a:r>
            <a:r>
              <a:rPr lang="en-US" sz="1050" dirty="0" err="1"/>
              <a:t>être</a:t>
            </a:r>
            <a:r>
              <a:rPr lang="en-US" sz="1050" dirty="0"/>
              <a:t> mise à jour 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6C15D-6001-4992-8E73-3D3A8F1C6D03}"/>
              </a:ext>
            </a:extLst>
          </p:cNvPr>
          <p:cNvSpPr txBox="1"/>
          <p:nvPr/>
        </p:nvSpPr>
        <p:spPr>
          <a:xfrm>
            <a:off x="4189412" y="5223302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Respect de la convention PEP 8 pour le code </a:t>
            </a:r>
            <a:r>
              <a:rPr lang="en-US" sz="1050" dirty="0" err="1"/>
              <a:t>fourni</a:t>
            </a:r>
            <a:endParaRPr lang="en-US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C7BCC-9824-4D04-BF10-606945519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882" y="4655717"/>
            <a:ext cx="4396192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Activation de Pycodestyle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</a:t>
            </a:r>
            <a:r>
              <a:rPr lang="de-DE" sz="1200" dirty="0">
                <a:solidFill>
                  <a:schemeClr val="bg2"/>
                </a:solidFill>
                <a:latin typeface="+mj-lt"/>
              </a:rPr>
              <a:t>es éléments de configuration sont :</a:t>
            </a: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F7280-EE4F-494A-AE0B-9EA9215C5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622" y="5053012"/>
            <a:ext cx="2180147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9) </a:t>
            </a:r>
            <a:r>
              <a:rPr lang="en-US" dirty="0" err="1"/>
              <a:t>Prochaines</a:t>
            </a:r>
            <a:r>
              <a:rPr lang="en-US" dirty="0"/>
              <a:t> </a:t>
            </a:r>
            <a:r>
              <a:rPr lang="en-US" dirty="0" err="1"/>
              <a:t>étapes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22" name="Text Box 30">
            <a:extLst>
              <a:ext uri="{FF2B5EF4-FFF2-40B4-BE49-F238E27FC236}">
                <a16:creationId xmlns:a16="http://schemas.microsoft.com/office/drawing/2014/main" id="{1A7FB0BE-4D8D-4B29-8E0C-B5F4A69F667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752600"/>
            <a:ext cx="6120000" cy="18288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Compléter</a:t>
            </a:r>
            <a:r>
              <a:rPr lang="en-US" sz="1600" b="1" dirty="0"/>
              <a:t> la RFM avec un </a:t>
            </a:r>
            <a:r>
              <a:rPr lang="en-US" sz="1600" b="1" dirty="0" err="1"/>
              <a:t>modèle</a:t>
            </a:r>
            <a:r>
              <a:rPr lang="en-US" sz="1600" b="1" dirty="0"/>
              <a:t> </a:t>
            </a:r>
            <a:r>
              <a:rPr lang="en-US" sz="1600" b="1" dirty="0" err="1"/>
              <a:t>prédictif</a:t>
            </a:r>
            <a:r>
              <a:rPr lang="en-US" sz="1600" b="1" dirty="0"/>
              <a:t> </a:t>
            </a:r>
            <a:r>
              <a:rPr lang="en-US" sz="1600" b="1" dirty="0" err="1"/>
              <a:t>d’evolution</a:t>
            </a:r>
            <a:r>
              <a:rPr lang="en-US" sz="1600" b="1" dirty="0"/>
              <a:t> des nouveaux clients sous 6 </a:t>
            </a:r>
            <a:r>
              <a:rPr lang="en-US" sz="1600" b="1" dirty="0" err="1"/>
              <a:t>mois</a:t>
            </a:r>
            <a:r>
              <a:rPr lang="en-US" sz="1600" b="1" dirty="0"/>
              <a:t> (Gradient Boosting, Random Forest…) </a:t>
            </a:r>
            <a:r>
              <a:rPr lang="en-US" sz="1600" b="1" dirty="0" err="1"/>
              <a:t>afin</a:t>
            </a:r>
            <a:r>
              <a:rPr lang="en-US" sz="1600" b="1" dirty="0"/>
              <a:t> de </a:t>
            </a:r>
            <a:r>
              <a:rPr lang="en-US" sz="1600" b="1" dirty="0" err="1"/>
              <a:t>pouvoir</a:t>
            </a:r>
            <a:r>
              <a:rPr lang="en-US" sz="1600" b="1" dirty="0"/>
              <a:t> “</a:t>
            </a:r>
            <a:r>
              <a:rPr lang="en-US" sz="1600" b="1" dirty="0" err="1"/>
              <a:t>anticiper</a:t>
            </a:r>
            <a:r>
              <a:rPr lang="en-US" sz="1600" b="1" dirty="0"/>
              <a:t>” </a:t>
            </a:r>
            <a:r>
              <a:rPr lang="en-US" sz="1600" b="1" dirty="0" err="1"/>
              <a:t>leur</a:t>
            </a:r>
            <a:r>
              <a:rPr lang="en-US" sz="1600" b="1" dirty="0"/>
              <a:t> segment et prendre </a:t>
            </a:r>
            <a:r>
              <a:rPr lang="en-US" sz="1600" b="1" dirty="0" err="1"/>
              <a:t>ainsi</a:t>
            </a:r>
            <a:r>
              <a:rPr lang="en-US" sz="1600" b="1" dirty="0"/>
              <a:t> les </a:t>
            </a:r>
            <a:r>
              <a:rPr lang="en-US" sz="1600" b="1" dirty="0" err="1"/>
              <a:t>mesures</a:t>
            </a:r>
            <a:r>
              <a:rPr lang="en-US" sz="1600" b="1" dirty="0"/>
              <a:t> </a:t>
            </a:r>
            <a:r>
              <a:rPr lang="en-US" sz="1600" b="1" dirty="0" err="1"/>
              <a:t>adaptées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amont</a:t>
            </a:r>
            <a:r>
              <a:rPr lang="en-US" sz="1600" b="1" dirty="0"/>
              <a:t>.</a:t>
            </a:r>
            <a:endParaRPr lang="en-GB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B8AF5-5E0A-4354-9421-19708B8EA5FE}"/>
              </a:ext>
            </a:extLst>
          </p:cNvPr>
          <p:cNvSpPr/>
          <p:nvPr/>
        </p:nvSpPr>
        <p:spPr>
          <a:xfrm>
            <a:off x="1674812" y="1752600"/>
            <a:ext cx="2544596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Mise en œuvre d’un modèle prédictif pour les nouveaux clients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831824-672D-472F-9BEA-54854BF3F1F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4219408" y="26670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0">
            <a:extLst>
              <a:ext uri="{FF2B5EF4-FFF2-40B4-BE49-F238E27FC236}">
                <a16:creationId xmlns:a16="http://schemas.microsoft.com/office/drawing/2014/main" id="{B0A46184-DB26-43DF-8658-D070192B747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3962400"/>
            <a:ext cx="6120000" cy="18288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Mettre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oeuvre un </a:t>
            </a:r>
            <a:r>
              <a:rPr lang="en-US" sz="1600" b="1" dirty="0" err="1"/>
              <a:t>modèle</a:t>
            </a:r>
            <a:r>
              <a:rPr lang="en-US" sz="1600" b="1" dirty="0"/>
              <a:t> </a:t>
            </a:r>
            <a:r>
              <a:rPr lang="en-US" sz="1600" b="1" dirty="0" err="1"/>
              <a:t>prédictif</a:t>
            </a:r>
            <a:r>
              <a:rPr lang="en-US" sz="1600" b="1" dirty="0"/>
              <a:t> </a:t>
            </a:r>
            <a:r>
              <a:rPr lang="en-US" sz="1600" b="1" dirty="0" err="1"/>
              <a:t>d’evolution</a:t>
            </a:r>
            <a:r>
              <a:rPr lang="en-US" sz="1600" b="1" dirty="0"/>
              <a:t> des prospects </a:t>
            </a:r>
            <a:r>
              <a:rPr lang="en-US" sz="1600" b="1" dirty="0" err="1"/>
              <a:t>vers</a:t>
            </a:r>
            <a:r>
              <a:rPr lang="en-US" sz="1600" b="1" dirty="0"/>
              <a:t> le </a:t>
            </a:r>
            <a:r>
              <a:rPr lang="en-US" sz="1600" b="1" dirty="0" err="1"/>
              <a:t>statut</a:t>
            </a:r>
            <a:r>
              <a:rPr lang="en-US" sz="1600" b="1" dirty="0"/>
              <a:t> de client.</a:t>
            </a:r>
            <a:endParaRPr lang="en-GB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8E925-1267-49EB-99FE-B052EAD7CA28}"/>
              </a:ext>
            </a:extLst>
          </p:cNvPr>
          <p:cNvSpPr/>
          <p:nvPr/>
        </p:nvSpPr>
        <p:spPr>
          <a:xfrm>
            <a:off x="1674812" y="3962400"/>
            <a:ext cx="2544596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Mise en œuvre d’un modèle prédictif pour les prospects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5607F2-C2BC-44E1-9A39-B010BB3F8AC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219408" y="48768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50191"/>
            <a:ext cx="9782801" cy="1239837"/>
          </a:xfrm>
        </p:spPr>
        <p:txBody>
          <a:bodyPr/>
          <a:lstStyle/>
          <a:p>
            <a:r>
              <a:rPr lang="en-US" dirty="0"/>
              <a:t>10) </a:t>
            </a:r>
            <a:r>
              <a:rPr lang="en-US" dirty="0" err="1"/>
              <a:t>Environnement</a:t>
            </a:r>
            <a:r>
              <a:rPr lang="en-US" dirty="0"/>
              <a:t> technique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BA10FE-30F2-4C9A-9472-8A848C5C7BE3}"/>
              </a:ext>
            </a:extLst>
          </p:cNvPr>
          <p:cNvGrpSpPr/>
          <p:nvPr/>
        </p:nvGrpSpPr>
        <p:grpSpPr>
          <a:xfrm>
            <a:off x="3732212" y="1905000"/>
            <a:ext cx="5000626" cy="4409314"/>
            <a:chOff x="522164" y="2185207"/>
            <a:chExt cx="5000626" cy="3196045"/>
          </a:xfrm>
        </p:grpSpPr>
        <p:sp>
          <p:nvSpPr>
            <p:cNvPr id="11" name="Freeform 94">
              <a:extLst>
                <a:ext uri="{FF2B5EF4-FFF2-40B4-BE49-F238E27FC236}">
                  <a16:creationId xmlns:a16="http://schemas.microsoft.com/office/drawing/2014/main" id="{89E53686-279D-40B2-9EB5-971B1382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101">
              <a:extLst>
                <a:ext uri="{FF2B5EF4-FFF2-40B4-BE49-F238E27FC236}">
                  <a16:creationId xmlns:a16="http://schemas.microsoft.com/office/drawing/2014/main" id="{3FEF9E02-4F27-40C3-A7BE-32C8C2CE2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Systèmes d’exploitation</a:t>
              </a:r>
            </a:p>
          </p:txBody>
        </p:sp>
        <p:sp>
          <p:nvSpPr>
            <p:cNvPr id="13" name="Freeform 102">
              <a:extLst>
                <a:ext uri="{FF2B5EF4-FFF2-40B4-BE49-F238E27FC236}">
                  <a16:creationId xmlns:a16="http://schemas.microsoft.com/office/drawing/2014/main" id="{A47C8FD8-EEBA-455B-921B-EFB4FA93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77" y="2185207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665AC553-1865-473C-A4D2-13014457E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50824F-A1B5-483E-AE53-F2CD19143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2230065"/>
              <a:ext cx="2089150" cy="535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Matériel</a:t>
              </a: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b="1" dirty="0">
                <a:solidFill>
                  <a:schemeClr val="bg2"/>
                </a:solidFill>
                <a:latin typeface="+mj-lt"/>
              </a:endParaRP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>
                  <a:solidFill>
                    <a:schemeClr val="bg2"/>
                  </a:solidFill>
                  <a:latin typeface="+mj-lt"/>
                </a:rPr>
                <a:t>Lenovo X1 Tablet gen 3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1587A5-AE82-4B27-B9A2-9A62EA149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2222127"/>
              <a:ext cx="2052638" cy="357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Librairies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B9CE3D-0797-4BA2-8EFC-B5E06FCC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3908052"/>
              <a:ext cx="2163763" cy="20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2C7498-4CDB-4638-9517-970E3AD5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3908052"/>
              <a:ext cx="2527301" cy="223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Outils</a:t>
              </a:r>
              <a:r>
                <a:rPr lang="en-GB" sz="1400" b="1" dirty="0">
                  <a:solidFill>
                    <a:schemeClr val="bg2"/>
                  </a:solidFill>
                </a:rPr>
                <a:t> de </a:t>
              </a:r>
              <a:r>
                <a:rPr lang="en-GB" sz="1400" b="1" dirty="0" err="1">
                  <a:solidFill>
                    <a:schemeClr val="bg2"/>
                  </a:solidFill>
                </a:rPr>
                <a:t>développement</a:t>
              </a:r>
              <a:endParaRPr lang="en-GB" sz="1400" b="1" dirty="0">
                <a:solidFill>
                  <a:schemeClr val="bg2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DF3BEF-562D-4BEF-8E50-3FFAC2E1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43" y="2229534"/>
            <a:ext cx="2171700" cy="513666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E2FC8AF-4B79-4D70-B2BD-C97407C79385}"/>
              </a:ext>
            </a:extLst>
          </p:cNvPr>
          <p:cNvGraphicFramePr>
            <a:graphicFrameLocks noGrp="1"/>
          </p:cNvGraphicFramePr>
          <p:nvPr/>
        </p:nvGraphicFramePr>
        <p:xfrm>
          <a:off x="3834655" y="4590283"/>
          <a:ext cx="2041789" cy="1555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08302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hôte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Hyperviseur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invités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D2138-FB79-46D4-86AD-53EEE6878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7" t="36121" r="18006" b="44127"/>
          <a:stretch/>
        </p:blipFill>
        <p:spPr>
          <a:xfrm>
            <a:off x="4645866" y="4898467"/>
            <a:ext cx="1169989" cy="35933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2675DDB-F406-41E9-949C-0D8E90A2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66" y="5369257"/>
            <a:ext cx="1169989" cy="308531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00FCBF0-4F2F-4CA5-91EB-E9837D033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79" b="16031"/>
          <a:stretch/>
        </p:blipFill>
        <p:spPr>
          <a:xfrm>
            <a:off x="4871682" y="5725632"/>
            <a:ext cx="689610" cy="395117"/>
          </a:xfrm>
          <a:prstGeom prst="rect">
            <a:avLst/>
          </a:prstGeom>
        </p:spPr>
      </p:pic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A1A5CC00-078D-4273-B4A9-7F7B850D0638}"/>
              </a:ext>
            </a:extLst>
          </p:cNvPr>
          <p:cNvGraphicFramePr>
            <a:graphicFrameLocks noGrp="1"/>
          </p:cNvGraphicFramePr>
          <p:nvPr/>
        </p:nvGraphicFramePr>
        <p:xfrm>
          <a:off x="3850724" y="2777616"/>
          <a:ext cx="2059392" cy="1234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Processeur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Intel i5-8350U CPU @ 1.70Hhz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Mémoire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 GB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invites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A77B3C5D-1160-4D90-AC89-7B31488550C4}"/>
              </a:ext>
            </a:extLst>
          </p:cNvPr>
          <p:cNvGraphicFramePr>
            <a:graphicFrameLocks noGrp="1"/>
          </p:cNvGraphicFramePr>
          <p:nvPr/>
        </p:nvGraphicFramePr>
        <p:xfrm>
          <a:off x="6282497" y="4645036"/>
          <a:ext cx="2057400" cy="145894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800" dirty="0"/>
                        <a:t>Distribution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Outil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développement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</a:tbl>
          </a:graphicData>
        </a:graphic>
      </p:graphicFrame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80669FD0-E981-4B07-BE67-2A265B0F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012" y="4953000"/>
            <a:ext cx="1104225" cy="548640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701E475-EC1B-43CA-B9F8-CE637DA89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481" y="5677789"/>
            <a:ext cx="785931" cy="342012"/>
          </a:xfrm>
          <a:prstGeom prst="rect">
            <a:avLst/>
          </a:prstGeom>
        </p:spPr>
      </p:pic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0EC037C4-FC09-411F-924C-A65BB49EE452}"/>
              </a:ext>
            </a:extLst>
          </p:cNvPr>
          <p:cNvGraphicFramePr>
            <a:graphicFrameLocks noGrp="1"/>
          </p:cNvGraphicFramePr>
          <p:nvPr/>
        </p:nvGraphicFramePr>
        <p:xfrm>
          <a:off x="6270220" y="2457450"/>
          <a:ext cx="2059392" cy="1508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Librairies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3.7.4.final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Numpy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Seaborn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52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8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Sklearn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4900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EE50B-0D36-4371-911F-2EA8233E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Approche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F327BB-1CBA-4D0D-95BC-644445D463EC}"/>
              </a:ext>
            </a:extLst>
          </p:cNvPr>
          <p:cNvGrpSpPr/>
          <p:nvPr/>
        </p:nvGrpSpPr>
        <p:grpSpPr>
          <a:xfrm>
            <a:off x="1425574" y="1526187"/>
            <a:ext cx="3372010" cy="3805625"/>
            <a:chOff x="567076" y="1908423"/>
            <a:chExt cx="3372010" cy="380562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56724E1-1D38-4215-8BC0-F6C63B6A6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81CB63-35E9-4EAC-880A-8E43B580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C58D436-00C2-46CF-BD0F-CD5160957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4436AD5-1D99-4777-A7E8-E17CCE7387D6}"/>
                </a:ext>
              </a:extLst>
            </p:cNvPr>
            <p:cNvSpPr txBox="1"/>
            <p:nvPr/>
          </p:nvSpPr>
          <p:spPr>
            <a:xfrm>
              <a:off x="1121114" y="2515836"/>
              <a:ext cx="1997970" cy="453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dirty="0">
                  <a:solidFill>
                    <a:schemeClr val="bg2"/>
                  </a:solidFill>
                  <a:latin typeface="Euphemia" panose="020B0503040102020104" pitchFamily="34" charset="0"/>
                </a:rPr>
                <a:t>1) </a:t>
              </a:r>
              <a:r>
                <a:rPr lang="en-GB" sz="1400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Présentation</a:t>
              </a:r>
              <a:endParaRPr lang="en-GB" sz="2000" dirty="0">
                <a:solidFill>
                  <a:schemeClr val="bg2"/>
                </a:solidFill>
                <a:latin typeface="Georgia" pitchFamily="18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F04C0-0FD8-4994-9843-85893D1D3E07}"/>
              </a:ext>
            </a:extLst>
          </p:cNvPr>
          <p:cNvCxnSpPr/>
          <p:nvPr/>
        </p:nvCxnSpPr>
        <p:spPr>
          <a:xfrm>
            <a:off x="4895441" y="1868488"/>
            <a:ext cx="607577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933925-4126-4A37-8CB1-9D666D4093D2}"/>
              </a:ext>
            </a:extLst>
          </p:cNvPr>
          <p:cNvCxnSpPr/>
          <p:nvPr/>
        </p:nvCxnSpPr>
        <p:spPr>
          <a:xfrm>
            <a:off x="4895441" y="3045281"/>
            <a:ext cx="6075771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FB931D-E932-4725-87A9-5B2BD00DF462}"/>
              </a:ext>
            </a:extLst>
          </p:cNvPr>
          <p:cNvCxnSpPr/>
          <p:nvPr/>
        </p:nvCxnSpPr>
        <p:spPr>
          <a:xfrm>
            <a:off x="4895441" y="4190269"/>
            <a:ext cx="6075771" cy="0"/>
          </a:xfrm>
          <a:prstGeom prst="line">
            <a:avLst/>
          </a:prstGeom>
          <a:ln>
            <a:solidFill>
              <a:srgbClr val="EB8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A403A-9031-4FB2-B603-6B04AC1441D1}"/>
              </a:ext>
            </a:extLst>
          </p:cNvPr>
          <p:cNvCxnSpPr/>
          <p:nvPr/>
        </p:nvCxnSpPr>
        <p:spPr>
          <a:xfrm>
            <a:off x="4895441" y="5382965"/>
            <a:ext cx="60757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0D076-4A16-49B2-A3C7-7B080017A0D5}"/>
              </a:ext>
            </a:extLst>
          </p:cNvPr>
          <p:cNvSpPr/>
          <p:nvPr/>
        </p:nvSpPr>
        <p:spPr>
          <a:xfrm>
            <a:off x="4895441" y="1872567"/>
            <a:ext cx="607577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Présentation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jeux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 (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Taille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du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lignes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colonnes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manquantes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stratégie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consolidation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en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un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seul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fichier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,…)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0C974-9C5A-4233-892A-34754C146C95}"/>
              </a:ext>
            </a:extLst>
          </p:cNvPr>
          <p:cNvSpPr/>
          <p:nvPr/>
        </p:nvSpPr>
        <p:spPr>
          <a:xfrm>
            <a:off x="4895441" y="3049360"/>
            <a:ext cx="60757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Analyses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univariées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et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multivariées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numériques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encodage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caractorielles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C8CC-0D09-4ADF-AAF8-ABDCF10BBEB4}"/>
              </a:ext>
            </a:extLst>
          </p:cNvPr>
          <p:cNvSpPr/>
          <p:nvPr/>
        </p:nvSpPr>
        <p:spPr>
          <a:xfrm>
            <a:off x="4895441" y="4194348"/>
            <a:ext cx="60757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000000"/>
                </a:solidFill>
              </a:rPr>
              <a:t>Classification RFM standard, via </a:t>
            </a:r>
            <a:r>
              <a:rPr lang="en-GB" sz="1400" dirty="0" err="1">
                <a:solidFill>
                  <a:srgbClr val="000000"/>
                </a:solidFill>
              </a:rPr>
              <a:t>Kmeans</a:t>
            </a:r>
            <a:r>
              <a:rPr lang="en-GB" sz="1400" dirty="0">
                <a:solidFill>
                  <a:srgbClr val="000000"/>
                </a:solidFill>
              </a:rPr>
              <a:t>.</a:t>
            </a:r>
          </a:p>
          <a:p>
            <a:r>
              <a:rPr lang="en-GB" sz="1400" dirty="0">
                <a:solidFill>
                  <a:srgbClr val="000000"/>
                </a:solidFill>
              </a:rPr>
              <a:t>Classification “Maison” via </a:t>
            </a:r>
            <a:r>
              <a:rPr lang="en-GB" sz="1400" dirty="0" err="1">
                <a:solidFill>
                  <a:srgbClr val="000000"/>
                </a:solidFill>
              </a:rPr>
              <a:t>Kmodes</a:t>
            </a:r>
            <a:r>
              <a:rPr lang="en-GB" sz="1400" dirty="0">
                <a:solidFill>
                  <a:srgbClr val="000000"/>
                </a:solidFill>
              </a:rPr>
              <a:t> et </a:t>
            </a:r>
            <a:r>
              <a:rPr lang="en-GB" sz="1400" dirty="0" err="1">
                <a:solidFill>
                  <a:srgbClr val="000000"/>
                </a:solidFill>
              </a:rPr>
              <a:t>Kprototypes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8B0CC0D-1697-494A-A588-CD73C268D81F}"/>
              </a:ext>
            </a:extLst>
          </p:cNvPr>
          <p:cNvSpPr txBox="1"/>
          <p:nvPr/>
        </p:nvSpPr>
        <p:spPr>
          <a:xfrm>
            <a:off x="1810442" y="3356148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2) Analyse </a:t>
            </a:r>
            <a:r>
              <a:rPr lang="en-GB" sz="1400" dirty="0" err="1">
                <a:solidFill>
                  <a:schemeClr val="bg2"/>
                </a:solidFill>
                <a:latin typeface="Euphemia" panose="020B0503040102020104" pitchFamily="34" charset="0"/>
              </a:rPr>
              <a:t>exploratoire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91A1744-E699-49AF-9337-D43C11916D49}"/>
              </a:ext>
            </a:extLst>
          </p:cNvPr>
          <p:cNvSpPr txBox="1"/>
          <p:nvPr/>
        </p:nvSpPr>
        <p:spPr>
          <a:xfrm>
            <a:off x="2191442" y="449580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3) Machine Learning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6193F-EAF7-4948-9ACF-DC4FBA0A7812}"/>
              </a:ext>
            </a:extLst>
          </p:cNvPr>
          <p:cNvGrpSpPr/>
          <p:nvPr/>
        </p:nvGrpSpPr>
        <p:grpSpPr>
          <a:xfrm>
            <a:off x="1520012" y="2055000"/>
            <a:ext cx="612000" cy="612000"/>
            <a:chOff x="2342233" y="2258092"/>
            <a:chExt cx="612000" cy="612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941594-739B-4B49-BFFE-111D84A790DD}"/>
                </a:ext>
              </a:extLst>
            </p:cNvPr>
            <p:cNvSpPr/>
            <p:nvPr/>
          </p:nvSpPr>
          <p:spPr bwMode="ltGray">
            <a:xfrm>
              <a:off x="2342233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8" name="Freeform 4899">
              <a:extLst>
                <a:ext uri="{FF2B5EF4-FFF2-40B4-BE49-F238E27FC236}">
                  <a16:creationId xmlns:a16="http://schemas.microsoft.com/office/drawing/2014/main" id="{1C09E4A5-ED6B-4C8C-AB58-CF6FFB6F0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818" y="2356153"/>
              <a:ext cx="392831" cy="392831"/>
            </a:xfrm>
            <a:custGeom>
              <a:avLst/>
              <a:gdLst>
                <a:gd name="T0" fmla="*/ 190 w 324"/>
                <a:gd name="T1" fmla="*/ 0 h 324"/>
                <a:gd name="T2" fmla="*/ 134 w 324"/>
                <a:gd name="T3" fmla="*/ 20 h 324"/>
                <a:gd name="T4" fmla="*/ 90 w 324"/>
                <a:gd name="T5" fmla="*/ 74 h 324"/>
                <a:gd name="T6" fmla="*/ 82 w 324"/>
                <a:gd name="T7" fmla="*/ 120 h 324"/>
                <a:gd name="T8" fmla="*/ 84 w 324"/>
                <a:gd name="T9" fmla="*/ 146 h 324"/>
                <a:gd name="T10" fmla="*/ 118 w 324"/>
                <a:gd name="T11" fmla="*/ 206 h 324"/>
                <a:gd name="T12" fmla="*/ 178 w 324"/>
                <a:gd name="T13" fmla="*/ 240 h 324"/>
                <a:gd name="T14" fmla="*/ 202 w 324"/>
                <a:gd name="T15" fmla="*/ 242 h 324"/>
                <a:gd name="T16" fmla="*/ 250 w 324"/>
                <a:gd name="T17" fmla="*/ 232 h 324"/>
                <a:gd name="T18" fmla="*/ 304 w 324"/>
                <a:gd name="T19" fmla="*/ 188 h 324"/>
                <a:gd name="T20" fmla="*/ 324 w 324"/>
                <a:gd name="T21" fmla="*/ 132 h 324"/>
                <a:gd name="T22" fmla="*/ 324 w 324"/>
                <a:gd name="T23" fmla="*/ 108 h 324"/>
                <a:gd name="T24" fmla="*/ 304 w 324"/>
                <a:gd name="T25" fmla="*/ 52 h 324"/>
                <a:gd name="T26" fmla="*/ 250 w 324"/>
                <a:gd name="T27" fmla="*/ 8 h 324"/>
                <a:gd name="T28" fmla="*/ 202 w 324"/>
                <a:gd name="T29" fmla="*/ 0 h 324"/>
                <a:gd name="T30" fmla="*/ 202 w 324"/>
                <a:gd name="T31" fmla="*/ 212 h 324"/>
                <a:gd name="T32" fmla="*/ 152 w 324"/>
                <a:gd name="T33" fmla="*/ 196 h 324"/>
                <a:gd name="T34" fmla="*/ 118 w 324"/>
                <a:gd name="T35" fmla="*/ 156 h 324"/>
                <a:gd name="T36" fmla="*/ 112 w 324"/>
                <a:gd name="T37" fmla="*/ 120 h 324"/>
                <a:gd name="T38" fmla="*/ 128 w 324"/>
                <a:gd name="T39" fmla="*/ 70 h 324"/>
                <a:gd name="T40" fmla="*/ 168 w 324"/>
                <a:gd name="T41" fmla="*/ 36 h 324"/>
                <a:gd name="T42" fmla="*/ 202 w 324"/>
                <a:gd name="T43" fmla="*/ 30 h 324"/>
                <a:gd name="T44" fmla="*/ 254 w 324"/>
                <a:gd name="T45" fmla="*/ 46 h 324"/>
                <a:gd name="T46" fmla="*/ 286 w 324"/>
                <a:gd name="T47" fmla="*/ 86 h 324"/>
                <a:gd name="T48" fmla="*/ 294 w 324"/>
                <a:gd name="T49" fmla="*/ 120 h 324"/>
                <a:gd name="T50" fmla="*/ 278 w 324"/>
                <a:gd name="T51" fmla="*/ 172 h 324"/>
                <a:gd name="T52" fmla="*/ 238 w 324"/>
                <a:gd name="T53" fmla="*/ 204 h 324"/>
                <a:gd name="T54" fmla="*/ 202 w 324"/>
                <a:gd name="T55" fmla="*/ 212 h 324"/>
                <a:gd name="T56" fmla="*/ 138 w 324"/>
                <a:gd name="T57" fmla="*/ 130 h 324"/>
                <a:gd name="T58" fmla="*/ 132 w 324"/>
                <a:gd name="T59" fmla="*/ 120 h 324"/>
                <a:gd name="T60" fmla="*/ 138 w 324"/>
                <a:gd name="T61" fmla="*/ 94 h 324"/>
                <a:gd name="T62" fmla="*/ 164 w 324"/>
                <a:gd name="T63" fmla="*/ 62 h 324"/>
                <a:gd name="T64" fmla="*/ 202 w 324"/>
                <a:gd name="T65" fmla="*/ 50 h 324"/>
                <a:gd name="T66" fmla="*/ 210 w 324"/>
                <a:gd name="T67" fmla="*/ 54 h 324"/>
                <a:gd name="T68" fmla="*/ 212 w 324"/>
                <a:gd name="T69" fmla="*/ 60 h 324"/>
                <a:gd name="T70" fmla="*/ 206 w 324"/>
                <a:gd name="T71" fmla="*/ 70 h 324"/>
                <a:gd name="T72" fmla="*/ 192 w 324"/>
                <a:gd name="T73" fmla="*/ 72 h 324"/>
                <a:gd name="T74" fmla="*/ 168 w 324"/>
                <a:gd name="T75" fmla="*/ 86 h 324"/>
                <a:gd name="T76" fmla="*/ 154 w 324"/>
                <a:gd name="T77" fmla="*/ 110 h 324"/>
                <a:gd name="T78" fmla="*/ 152 w 324"/>
                <a:gd name="T79" fmla="*/ 124 h 324"/>
                <a:gd name="T80" fmla="*/ 142 w 324"/>
                <a:gd name="T81" fmla="*/ 130 h 324"/>
                <a:gd name="T82" fmla="*/ 48 w 324"/>
                <a:gd name="T83" fmla="*/ 316 h 324"/>
                <a:gd name="T84" fmla="*/ 28 w 324"/>
                <a:gd name="T85" fmla="*/ 324 h 324"/>
                <a:gd name="T86" fmla="*/ 8 w 324"/>
                <a:gd name="T87" fmla="*/ 316 h 324"/>
                <a:gd name="T88" fmla="*/ 0 w 324"/>
                <a:gd name="T89" fmla="*/ 296 h 324"/>
                <a:gd name="T90" fmla="*/ 86 w 324"/>
                <a:gd name="T91" fmla="*/ 198 h 324"/>
                <a:gd name="T92" fmla="*/ 102 w 324"/>
                <a:gd name="T93" fmla="*/ 220 h 324"/>
                <a:gd name="T94" fmla="*/ 124 w 324"/>
                <a:gd name="T95" fmla="*/ 23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4" h="324">
                  <a:moveTo>
                    <a:pt x="202" y="0"/>
                  </a:moveTo>
                  <a:lnTo>
                    <a:pt x="202" y="0"/>
                  </a:lnTo>
                  <a:lnTo>
                    <a:pt x="190" y="0"/>
                  </a:lnTo>
                  <a:lnTo>
                    <a:pt x="178" y="2"/>
                  </a:lnTo>
                  <a:lnTo>
                    <a:pt x="156" y="8"/>
                  </a:lnTo>
                  <a:lnTo>
                    <a:pt x="134" y="20"/>
                  </a:lnTo>
                  <a:lnTo>
                    <a:pt x="118" y="34"/>
                  </a:lnTo>
                  <a:lnTo>
                    <a:pt x="102" y="52"/>
                  </a:lnTo>
                  <a:lnTo>
                    <a:pt x="90" y="74"/>
                  </a:lnTo>
                  <a:lnTo>
                    <a:pt x="84" y="96"/>
                  </a:lnTo>
                  <a:lnTo>
                    <a:pt x="82" y="10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32"/>
                  </a:lnTo>
                  <a:lnTo>
                    <a:pt x="84" y="146"/>
                  </a:lnTo>
                  <a:lnTo>
                    <a:pt x="90" y="168"/>
                  </a:lnTo>
                  <a:lnTo>
                    <a:pt x="102" y="188"/>
                  </a:lnTo>
                  <a:lnTo>
                    <a:pt x="118" y="206"/>
                  </a:lnTo>
                  <a:lnTo>
                    <a:pt x="134" y="222"/>
                  </a:lnTo>
                  <a:lnTo>
                    <a:pt x="156" y="232"/>
                  </a:lnTo>
                  <a:lnTo>
                    <a:pt x="178" y="240"/>
                  </a:lnTo>
                  <a:lnTo>
                    <a:pt x="190" y="242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16" y="242"/>
                  </a:lnTo>
                  <a:lnTo>
                    <a:pt x="228" y="240"/>
                  </a:lnTo>
                  <a:lnTo>
                    <a:pt x="250" y="232"/>
                  </a:lnTo>
                  <a:lnTo>
                    <a:pt x="270" y="222"/>
                  </a:lnTo>
                  <a:lnTo>
                    <a:pt x="288" y="206"/>
                  </a:lnTo>
                  <a:lnTo>
                    <a:pt x="304" y="188"/>
                  </a:lnTo>
                  <a:lnTo>
                    <a:pt x="314" y="168"/>
                  </a:lnTo>
                  <a:lnTo>
                    <a:pt x="322" y="146"/>
                  </a:lnTo>
                  <a:lnTo>
                    <a:pt x="324" y="132"/>
                  </a:lnTo>
                  <a:lnTo>
                    <a:pt x="324" y="120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22" y="96"/>
                  </a:lnTo>
                  <a:lnTo>
                    <a:pt x="314" y="74"/>
                  </a:lnTo>
                  <a:lnTo>
                    <a:pt x="304" y="52"/>
                  </a:lnTo>
                  <a:lnTo>
                    <a:pt x="288" y="34"/>
                  </a:lnTo>
                  <a:lnTo>
                    <a:pt x="270" y="20"/>
                  </a:lnTo>
                  <a:lnTo>
                    <a:pt x="250" y="8"/>
                  </a:lnTo>
                  <a:lnTo>
                    <a:pt x="228" y="2"/>
                  </a:lnTo>
                  <a:lnTo>
                    <a:pt x="216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202" y="212"/>
                  </a:moveTo>
                  <a:lnTo>
                    <a:pt x="202" y="212"/>
                  </a:lnTo>
                  <a:lnTo>
                    <a:pt x="184" y="210"/>
                  </a:lnTo>
                  <a:lnTo>
                    <a:pt x="168" y="204"/>
                  </a:lnTo>
                  <a:lnTo>
                    <a:pt x="152" y="196"/>
                  </a:lnTo>
                  <a:lnTo>
                    <a:pt x="138" y="184"/>
                  </a:lnTo>
                  <a:lnTo>
                    <a:pt x="128" y="172"/>
                  </a:lnTo>
                  <a:lnTo>
                    <a:pt x="118" y="156"/>
                  </a:lnTo>
                  <a:lnTo>
                    <a:pt x="114" y="13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4" y="102"/>
                  </a:lnTo>
                  <a:lnTo>
                    <a:pt x="118" y="86"/>
                  </a:lnTo>
                  <a:lnTo>
                    <a:pt x="128" y="70"/>
                  </a:lnTo>
                  <a:lnTo>
                    <a:pt x="138" y="56"/>
                  </a:lnTo>
                  <a:lnTo>
                    <a:pt x="152" y="46"/>
                  </a:lnTo>
                  <a:lnTo>
                    <a:pt x="168" y="36"/>
                  </a:lnTo>
                  <a:lnTo>
                    <a:pt x="184" y="32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22" y="32"/>
                  </a:lnTo>
                  <a:lnTo>
                    <a:pt x="238" y="36"/>
                  </a:lnTo>
                  <a:lnTo>
                    <a:pt x="254" y="46"/>
                  </a:lnTo>
                  <a:lnTo>
                    <a:pt x="268" y="56"/>
                  </a:lnTo>
                  <a:lnTo>
                    <a:pt x="278" y="70"/>
                  </a:lnTo>
                  <a:lnTo>
                    <a:pt x="286" y="86"/>
                  </a:lnTo>
                  <a:lnTo>
                    <a:pt x="292" y="102"/>
                  </a:lnTo>
                  <a:lnTo>
                    <a:pt x="294" y="120"/>
                  </a:lnTo>
                  <a:lnTo>
                    <a:pt x="294" y="120"/>
                  </a:lnTo>
                  <a:lnTo>
                    <a:pt x="292" y="138"/>
                  </a:lnTo>
                  <a:lnTo>
                    <a:pt x="286" y="156"/>
                  </a:lnTo>
                  <a:lnTo>
                    <a:pt x="278" y="172"/>
                  </a:lnTo>
                  <a:lnTo>
                    <a:pt x="268" y="184"/>
                  </a:lnTo>
                  <a:lnTo>
                    <a:pt x="254" y="196"/>
                  </a:lnTo>
                  <a:lnTo>
                    <a:pt x="238" y="204"/>
                  </a:lnTo>
                  <a:lnTo>
                    <a:pt x="222" y="210"/>
                  </a:lnTo>
                  <a:lnTo>
                    <a:pt x="202" y="212"/>
                  </a:lnTo>
                  <a:lnTo>
                    <a:pt x="202" y="212"/>
                  </a:lnTo>
                  <a:close/>
                  <a:moveTo>
                    <a:pt x="142" y="130"/>
                  </a:moveTo>
                  <a:lnTo>
                    <a:pt x="142" y="130"/>
                  </a:lnTo>
                  <a:lnTo>
                    <a:pt x="138" y="130"/>
                  </a:lnTo>
                  <a:lnTo>
                    <a:pt x="136" y="128"/>
                  </a:lnTo>
                  <a:lnTo>
                    <a:pt x="134" y="124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4" y="106"/>
                  </a:lnTo>
                  <a:lnTo>
                    <a:pt x="138" y="94"/>
                  </a:lnTo>
                  <a:lnTo>
                    <a:pt x="144" y="82"/>
                  </a:lnTo>
                  <a:lnTo>
                    <a:pt x="154" y="72"/>
                  </a:lnTo>
                  <a:lnTo>
                    <a:pt x="164" y="62"/>
                  </a:lnTo>
                  <a:lnTo>
                    <a:pt x="176" y="56"/>
                  </a:lnTo>
                  <a:lnTo>
                    <a:pt x="188" y="52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6" y="52"/>
                  </a:lnTo>
                  <a:lnTo>
                    <a:pt x="210" y="54"/>
                  </a:lnTo>
                  <a:lnTo>
                    <a:pt x="212" y="56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0" y="68"/>
                  </a:lnTo>
                  <a:lnTo>
                    <a:pt x="206" y="70"/>
                  </a:lnTo>
                  <a:lnTo>
                    <a:pt x="202" y="70"/>
                  </a:lnTo>
                  <a:lnTo>
                    <a:pt x="202" y="70"/>
                  </a:lnTo>
                  <a:lnTo>
                    <a:pt x="192" y="72"/>
                  </a:lnTo>
                  <a:lnTo>
                    <a:pt x="184" y="74"/>
                  </a:lnTo>
                  <a:lnTo>
                    <a:pt x="174" y="80"/>
                  </a:lnTo>
                  <a:lnTo>
                    <a:pt x="168" y="86"/>
                  </a:lnTo>
                  <a:lnTo>
                    <a:pt x="162" y="92"/>
                  </a:lnTo>
                  <a:lnTo>
                    <a:pt x="156" y="102"/>
                  </a:lnTo>
                  <a:lnTo>
                    <a:pt x="154" y="110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2" y="124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42" y="130"/>
                  </a:lnTo>
                  <a:lnTo>
                    <a:pt x="142" y="130"/>
                  </a:lnTo>
                  <a:close/>
                  <a:moveTo>
                    <a:pt x="124" y="238"/>
                  </a:moveTo>
                  <a:lnTo>
                    <a:pt x="48" y="316"/>
                  </a:lnTo>
                  <a:lnTo>
                    <a:pt x="48" y="316"/>
                  </a:lnTo>
                  <a:lnTo>
                    <a:pt x="38" y="322"/>
                  </a:lnTo>
                  <a:lnTo>
                    <a:pt x="28" y="324"/>
                  </a:lnTo>
                  <a:lnTo>
                    <a:pt x="28" y="324"/>
                  </a:lnTo>
                  <a:lnTo>
                    <a:pt x="18" y="322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2" y="306"/>
                  </a:lnTo>
                  <a:lnTo>
                    <a:pt x="0" y="296"/>
                  </a:lnTo>
                  <a:lnTo>
                    <a:pt x="2" y="286"/>
                  </a:lnTo>
                  <a:lnTo>
                    <a:pt x="8" y="276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94" y="210"/>
                  </a:lnTo>
                  <a:lnTo>
                    <a:pt x="102" y="220"/>
                  </a:lnTo>
                  <a:lnTo>
                    <a:pt x="114" y="230"/>
                  </a:lnTo>
                  <a:lnTo>
                    <a:pt x="124" y="238"/>
                  </a:lnTo>
                  <a:lnTo>
                    <a:pt x="124" y="2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31" name="TextBox 9">
            <a:extLst>
              <a:ext uri="{FF2B5EF4-FFF2-40B4-BE49-F238E27FC236}">
                <a16:creationId xmlns:a16="http://schemas.microsoft.com/office/drawing/2014/main" id="{D84FB2F4-4E79-4C77-9FAC-0868614032BF}"/>
              </a:ext>
            </a:extLst>
          </p:cNvPr>
          <p:cNvSpPr txBox="1"/>
          <p:nvPr/>
        </p:nvSpPr>
        <p:spPr>
          <a:xfrm>
            <a:off x="1502095" y="565417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</a:pP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6EF513-950C-4BEA-B575-FC2496509DCC}"/>
              </a:ext>
            </a:extLst>
          </p:cNvPr>
          <p:cNvGrpSpPr/>
          <p:nvPr/>
        </p:nvGrpSpPr>
        <p:grpSpPr>
          <a:xfrm>
            <a:off x="1499713" y="4341000"/>
            <a:ext cx="612000" cy="612000"/>
            <a:chOff x="7867755" y="3474401"/>
            <a:chExt cx="612000" cy="612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151600-8F92-407D-9A9F-8631A07E8D8D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Freeform 4846">
              <a:extLst>
                <a:ext uri="{FF2B5EF4-FFF2-40B4-BE49-F238E27FC236}">
                  <a16:creationId xmlns:a16="http://schemas.microsoft.com/office/drawing/2014/main" id="{EF26E6C7-EF47-4E05-8EDF-9CA794A7A5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FFCDC-6256-4D04-8C43-086276ED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5B70CF-A621-4692-9D27-827939ADCD3C}"/>
              </a:ext>
            </a:extLst>
          </p:cNvPr>
          <p:cNvGrpSpPr/>
          <p:nvPr/>
        </p:nvGrpSpPr>
        <p:grpSpPr>
          <a:xfrm>
            <a:off x="4139663" y="3182000"/>
            <a:ext cx="612000" cy="612000"/>
            <a:chOff x="4966372" y="2258092"/>
            <a:chExt cx="612000" cy="612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F4FCFCC-1AC9-488D-8111-E20E8064BD6B}"/>
                </a:ext>
              </a:extLst>
            </p:cNvPr>
            <p:cNvSpPr/>
            <p:nvPr/>
          </p:nvSpPr>
          <p:spPr bwMode="ltGray">
            <a:xfrm>
              <a:off x="4966372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1" name="Freeform 4808">
              <a:extLst>
                <a:ext uri="{FF2B5EF4-FFF2-40B4-BE49-F238E27FC236}">
                  <a16:creationId xmlns:a16="http://schemas.microsoft.com/office/drawing/2014/main" id="{860AE498-55C9-4361-8176-3FCEFE1B7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93" y="2312827"/>
              <a:ext cx="264759" cy="500101"/>
            </a:xfrm>
            <a:custGeom>
              <a:avLst/>
              <a:gdLst>
                <a:gd name="T0" fmla="*/ 48 w 216"/>
                <a:gd name="T1" fmla="*/ 16 h 408"/>
                <a:gd name="T2" fmla="*/ 56 w 216"/>
                <a:gd name="T3" fmla="*/ 0 h 408"/>
                <a:gd name="T4" fmla="*/ 72 w 216"/>
                <a:gd name="T5" fmla="*/ 12 h 408"/>
                <a:gd name="T6" fmla="*/ 60 w 216"/>
                <a:gd name="T7" fmla="*/ 24 h 408"/>
                <a:gd name="T8" fmla="*/ 198 w 216"/>
                <a:gd name="T9" fmla="*/ 36 h 408"/>
                <a:gd name="T10" fmla="*/ 182 w 216"/>
                <a:gd name="T11" fmla="*/ 24 h 408"/>
                <a:gd name="T12" fmla="*/ 174 w 216"/>
                <a:gd name="T13" fmla="*/ 40 h 408"/>
                <a:gd name="T14" fmla="*/ 190 w 216"/>
                <a:gd name="T15" fmla="*/ 46 h 408"/>
                <a:gd name="T16" fmla="*/ 164 w 216"/>
                <a:gd name="T17" fmla="*/ 58 h 408"/>
                <a:gd name="T18" fmla="*/ 152 w 216"/>
                <a:gd name="T19" fmla="*/ 46 h 408"/>
                <a:gd name="T20" fmla="*/ 140 w 216"/>
                <a:gd name="T21" fmla="*/ 58 h 408"/>
                <a:gd name="T22" fmla="*/ 152 w 216"/>
                <a:gd name="T23" fmla="*/ 70 h 408"/>
                <a:gd name="T24" fmla="*/ 110 w 216"/>
                <a:gd name="T25" fmla="*/ 102 h 408"/>
                <a:gd name="T26" fmla="*/ 102 w 216"/>
                <a:gd name="T27" fmla="*/ 86 h 408"/>
                <a:gd name="T28" fmla="*/ 86 w 216"/>
                <a:gd name="T29" fmla="*/ 96 h 408"/>
                <a:gd name="T30" fmla="*/ 98 w 216"/>
                <a:gd name="T31" fmla="*/ 108 h 408"/>
                <a:gd name="T32" fmla="*/ 128 w 216"/>
                <a:gd name="T33" fmla="*/ 352 h 408"/>
                <a:gd name="T34" fmla="*/ 128 w 216"/>
                <a:gd name="T35" fmla="*/ 322 h 408"/>
                <a:gd name="T36" fmla="*/ 96 w 216"/>
                <a:gd name="T37" fmla="*/ 330 h 408"/>
                <a:gd name="T38" fmla="*/ 108 w 216"/>
                <a:gd name="T39" fmla="*/ 356 h 408"/>
                <a:gd name="T40" fmla="*/ 122 w 216"/>
                <a:gd name="T41" fmla="*/ 44 h 408"/>
                <a:gd name="T42" fmla="*/ 122 w 216"/>
                <a:gd name="T43" fmla="*/ 16 h 408"/>
                <a:gd name="T44" fmla="*/ 94 w 216"/>
                <a:gd name="T45" fmla="*/ 16 h 408"/>
                <a:gd name="T46" fmla="*/ 94 w 216"/>
                <a:gd name="T47" fmla="*/ 44 h 408"/>
                <a:gd name="T48" fmla="*/ 122 w 216"/>
                <a:gd name="T49" fmla="*/ 44 h 408"/>
                <a:gd name="T50" fmla="*/ 60 w 216"/>
                <a:gd name="T51" fmla="*/ 56 h 408"/>
                <a:gd name="T52" fmla="*/ 34 w 216"/>
                <a:gd name="T53" fmla="*/ 52 h 408"/>
                <a:gd name="T54" fmla="*/ 34 w 216"/>
                <a:gd name="T55" fmla="*/ 74 h 408"/>
                <a:gd name="T56" fmla="*/ 56 w 216"/>
                <a:gd name="T57" fmla="*/ 74 h 408"/>
                <a:gd name="T58" fmla="*/ 182 w 216"/>
                <a:gd name="T59" fmla="*/ 406 h 408"/>
                <a:gd name="T60" fmla="*/ 16 w 216"/>
                <a:gd name="T61" fmla="*/ 394 h 408"/>
                <a:gd name="T62" fmla="*/ 4 w 216"/>
                <a:gd name="T63" fmla="*/ 338 h 408"/>
                <a:gd name="T64" fmla="*/ 64 w 216"/>
                <a:gd name="T65" fmla="*/ 132 h 408"/>
                <a:gd name="T66" fmla="*/ 68 w 216"/>
                <a:gd name="T67" fmla="*/ 116 h 408"/>
                <a:gd name="T68" fmla="*/ 148 w 216"/>
                <a:gd name="T69" fmla="*/ 116 h 408"/>
                <a:gd name="T70" fmla="*/ 152 w 216"/>
                <a:gd name="T71" fmla="*/ 132 h 408"/>
                <a:gd name="T72" fmla="*/ 212 w 216"/>
                <a:gd name="T73" fmla="*/ 336 h 408"/>
                <a:gd name="T74" fmla="*/ 102 w 216"/>
                <a:gd name="T75" fmla="*/ 158 h 408"/>
                <a:gd name="T76" fmla="*/ 114 w 216"/>
                <a:gd name="T77" fmla="*/ 170 h 408"/>
                <a:gd name="T78" fmla="*/ 126 w 216"/>
                <a:gd name="T79" fmla="*/ 158 h 408"/>
                <a:gd name="T80" fmla="*/ 114 w 216"/>
                <a:gd name="T81" fmla="*/ 146 h 408"/>
                <a:gd name="T82" fmla="*/ 102 w 216"/>
                <a:gd name="T83" fmla="*/ 158 h 408"/>
                <a:gd name="T84" fmla="*/ 80 w 216"/>
                <a:gd name="T85" fmla="*/ 280 h 408"/>
                <a:gd name="T86" fmla="*/ 106 w 216"/>
                <a:gd name="T87" fmla="*/ 268 h 408"/>
                <a:gd name="T88" fmla="*/ 94 w 216"/>
                <a:gd name="T89" fmla="*/ 242 h 408"/>
                <a:gd name="T90" fmla="*/ 66 w 216"/>
                <a:gd name="T91" fmla="*/ 262 h 408"/>
                <a:gd name="T92" fmla="*/ 136 w 216"/>
                <a:gd name="T93" fmla="*/ 308 h 408"/>
                <a:gd name="T94" fmla="*/ 140 w 216"/>
                <a:gd name="T95" fmla="*/ 298 h 408"/>
                <a:gd name="T96" fmla="*/ 124 w 216"/>
                <a:gd name="T97" fmla="*/ 288 h 408"/>
                <a:gd name="T98" fmla="*/ 116 w 216"/>
                <a:gd name="T99" fmla="*/ 302 h 408"/>
                <a:gd name="T100" fmla="*/ 82 w 216"/>
                <a:gd name="T101" fmla="*/ 298 h 408"/>
                <a:gd name="T102" fmla="*/ 18 w 216"/>
                <a:gd name="T103" fmla="*/ 352 h 408"/>
                <a:gd name="T104" fmla="*/ 32 w 216"/>
                <a:gd name="T105" fmla="*/ 386 h 408"/>
                <a:gd name="T106" fmla="*/ 184 w 216"/>
                <a:gd name="T107" fmla="*/ 386 h 408"/>
                <a:gd name="T108" fmla="*/ 198 w 216"/>
                <a:gd name="T109" fmla="*/ 35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6" h="408">
                  <a:moveTo>
                    <a:pt x="60" y="24"/>
                  </a:moveTo>
                  <a:lnTo>
                    <a:pt x="60" y="24"/>
                  </a:lnTo>
                  <a:lnTo>
                    <a:pt x="56" y="22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64" y="22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194" y="44"/>
                  </a:moveTo>
                  <a:lnTo>
                    <a:pt x="194" y="44"/>
                  </a:lnTo>
                  <a:lnTo>
                    <a:pt x="196" y="40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6" y="32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190" y="24"/>
                  </a:lnTo>
                  <a:lnTo>
                    <a:pt x="186" y="24"/>
                  </a:lnTo>
                  <a:lnTo>
                    <a:pt x="182" y="24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74" y="32"/>
                  </a:lnTo>
                  <a:lnTo>
                    <a:pt x="174" y="36"/>
                  </a:lnTo>
                  <a:lnTo>
                    <a:pt x="174" y="36"/>
                  </a:lnTo>
                  <a:lnTo>
                    <a:pt x="174" y="40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82" y="46"/>
                  </a:lnTo>
                  <a:lnTo>
                    <a:pt x="186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4" y="44"/>
                  </a:lnTo>
                  <a:lnTo>
                    <a:pt x="194" y="44"/>
                  </a:lnTo>
                  <a:close/>
                  <a:moveTo>
                    <a:pt x="160" y="66"/>
                  </a:moveTo>
                  <a:lnTo>
                    <a:pt x="160" y="66"/>
                  </a:lnTo>
                  <a:lnTo>
                    <a:pt x="162" y="62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2" y="54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56" y="46"/>
                  </a:lnTo>
                  <a:lnTo>
                    <a:pt x="152" y="46"/>
                  </a:lnTo>
                  <a:lnTo>
                    <a:pt x="146" y="46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4"/>
                  </a:lnTo>
                  <a:lnTo>
                    <a:pt x="140" y="58"/>
                  </a:lnTo>
                  <a:lnTo>
                    <a:pt x="140" y="58"/>
                  </a:lnTo>
                  <a:lnTo>
                    <a:pt x="140" y="62"/>
                  </a:lnTo>
                  <a:lnTo>
                    <a:pt x="142" y="66"/>
                  </a:lnTo>
                  <a:lnTo>
                    <a:pt x="142" y="66"/>
                  </a:lnTo>
                  <a:lnTo>
                    <a:pt x="146" y="68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6" y="68"/>
                  </a:lnTo>
                  <a:lnTo>
                    <a:pt x="160" y="66"/>
                  </a:lnTo>
                  <a:lnTo>
                    <a:pt x="160" y="66"/>
                  </a:lnTo>
                  <a:close/>
                  <a:moveTo>
                    <a:pt x="106" y="104"/>
                  </a:moveTo>
                  <a:lnTo>
                    <a:pt x="106" y="104"/>
                  </a:lnTo>
                  <a:lnTo>
                    <a:pt x="110" y="102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10" y="92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2" y="86"/>
                  </a:lnTo>
                  <a:lnTo>
                    <a:pt x="98" y="84"/>
                  </a:lnTo>
                  <a:lnTo>
                    <a:pt x="94" y="86"/>
                  </a:lnTo>
                  <a:lnTo>
                    <a:pt x="90" y="88"/>
                  </a:lnTo>
                  <a:lnTo>
                    <a:pt x="90" y="88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6" y="96"/>
                  </a:lnTo>
                  <a:lnTo>
                    <a:pt x="88" y="10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4" y="108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2" y="108"/>
                  </a:lnTo>
                  <a:lnTo>
                    <a:pt x="106" y="104"/>
                  </a:lnTo>
                  <a:lnTo>
                    <a:pt x="106" y="104"/>
                  </a:lnTo>
                  <a:close/>
                  <a:moveTo>
                    <a:pt x="128" y="352"/>
                  </a:moveTo>
                  <a:lnTo>
                    <a:pt x="128" y="352"/>
                  </a:lnTo>
                  <a:lnTo>
                    <a:pt x="134" y="344"/>
                  </a:lnTo>
                  <a:lnTo>
                    <a:pt x="134" y="336"/>
                  </a:lnTo>
                  <a:lnTo>
                    <a:pt x="134" y="336"/>
                  </a:lnTo>
                  <a:lnTo>
                    <a:pt x="134" y="330"/>
                  </a:lnTo>
                  <a:lnTo>
                    <a:pt x="128" y="322"/>
                  </a:lnTo>
                  <a:lnTo>
                    <a:pt x="128" y="322"/>
                  </a:lnTo>
                  <a:lnTo>
                    <a:pt x="122" y="318"/>
                  </a:lnTo>
                  <a:lnTo>
                    <a:pt x="114" y="318"/>
                  </a:lnTo>
                  <a:lnTo>
                    <a:pt x="108" y="318"/>
                  </a:lnTo>
                  <a:lnTo>
                    <a:pt x="100" y="322"/>
                  </a:lnTo>
                  <a:lnTo>
                    <a:pt x="100" y="322"/>
                  </a:lnTo>
                  <a:lnTo>
                    <a:pt x="96" y="330"/>
                  </a:lnTo>
                  <a:lnTo>
                    <a:pt x="94" y="336"/>
                  </a:lnTo>
                  <a:lnTo>
                    <a:pt x="94" y="336"/>
                  </a:lnTo>
                  <a:lnTo>
                    <a:pt x="96" y="344"/>
                  </a:lnTo>
                  <a:lnTo>
                    <a:pt x="100" y="352"/>
                  </a:lnTo>
                  <a:lnTo>
                    <a:pt x="100" y="352"/>
                  </a:lnTo>
                  <a:lnTo>
                    <a:pt x="10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22" y="356"/>
                  </a:lnTo>
                  <a:lnTo>
                    <a:pt x="128" y="352"/>
                  </a:lnTo>
                  <a:lnTo>
                    <a:pt x="128" y="352"/>
                  </a:lnTo>
                  <a:close/>
                  <a:moveTo>
                    <a:pt x="122" y="44"/>
                  </a:moveTo>
                  <a:lnTo>
                    <a:pt x="122" y="44"/>
                  </a:lnTo>
                  <a:lnTo>
                    <a:pt x="126" y="38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26" y="22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16" y="12"/>
                  </a:lnTo>
                  <a:lnTo>
                    <a:pt x="108" y="10"/>
                  </a:lnTo>
                  <a:lnTo>
                    <a:pt x="100" y="12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90" y="22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90" y="3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0" y="4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6" y="48"/>
                  </a:lnTo>
                  <a:lnTo>
                    <a:pt x="122" y="44"/>
                  </a:lnTo>
                  <a:lnTo>
                    <a:pt x="122" y="44"/>
                  </a:lnTo>
                  <a:close/>
                  <a:moveTo>
                    <a:pt x="56" y="74"/>
                  </a:moveTo>
                  <a:lnTo>
                    <a:pt x="56" y="74"/>
                  </a:lnTo>
                  <a:lnTo>
                    <a:pt x="60" y="68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0" y="5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0" y="48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0" y="56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30" y="68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50" y="78"/>
                  </a:lnTo>
                  <a:lnTo>
                    <a:pt x="56" y="74"/>
                  </a:lnTo>
                  <a:lnTo>
                    <a:pt x="56" y="74"/>
                  </a:lnTo>
                  <a:close/>
                  <a:moveTo>
                    <a:pt x="208" y="386"/>
                  </a:moveTo>
                  <a:lnTo>
                    <a:pt x="208" y="386"/>
                  </a:lnTo>
                  <a:lnTo>
                    <a:pt x="200" y="394"/>
                  </a:lnTo>
                  <a:lnTo>
                    <a:pt x="192" y="402"/>
                  </a:lnTo>
                  <a:lnTo>
                    <a:pt x="182" y="406"/>
                  </a:lnTo>
                  <a:lnTo>
                    <a:pt x="172" y="408"/>
                  </a:lnTo>
                  <a:lnTo>
                    <a:pt x="44" y="408"/>
                  </a:lnTo>
                  <a:lnTo>
                    <a:pt x="44" y="408"/>
                  </a:lnTo>
                  <a:lnTo>
                    <a:pt x="34" y="406"/>
                  </a:lnTo>
                  <a:lnTo>
                    <a:pt x="24" y="402"/>
                  </a:lnTo>
                  <a:lnTo>
                    <a:pt x="16" y="394"/>
                  </a:lnTo>
                  <a:lnTo>
                    <a:pt x="8" y="386"/>
                  </a:lnTo>
                  <a:lnTo>
                    <a:pt x="8" y="386"/>
                  </a:lnTo>
                  <a:lnTo>
                    <a:pt x="2" y="374"/>
                  </a:lnTo>
                  <a:lnTo>
                    <a:pt x="0" y="362"/>
                  </a:lnTo>
                  <a:lnTo>
                    <a:pt x="0" y="350"/>
                  </a:lnTo>
                  <a:lnTo>
                    <a:pt x="4" y="338"/>
                  </a:lnTo>
                  <a:lnTo>
                    <a:pt x="76" y="202"/>
                  </a:lnTo>
                  <a:lnTo>
                    <a:pt x="76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68" y="134"/>
                  </a:lnTo>
                  <a:lnTo>
                    <a:pt x="64" y="132"/>
                  </a:lnTo>
                  <a:lnTo>
                    <a:pt x="62" y="130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2" y="122"/>
                  </a:lnTo>
                  <a:lnTo>
                    <a:pt x="64" y="118"/>
                  </a:lnTo>
                  <a:lnTo>
                    <a:pt x="68" y="116"/>
                  </a:lnTo>
                  <a:lnTo>
                    <a:pt x="72" y="116"/>
                  </a:lnTo>
                  <a:lnTo>
                    <a:pt x="86" y="116"/>
                  </a:lnTo>
                  <a:lnTo>
                    <a:pt x="130" y="116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8" y="116"/>
                  </a:lnTo>
                  <a:lnTo>
                    <a:pt x="152" y="118"/>
                  </a:lnTo>
                  <a:lnTo>
                    <a:pt x="154" y="122"/>
                  </a:lnTo>
                  <a:lnTo>
                    <a:pt x="154" y="126"/>
                  </a:lnTo>
                  <a:lnTo>
                    <a:pt x="154" y="126"/>
                  </a:lnTo>
                  <a:lnTo>
                    <a:pt x="154" y="130"/>
                  </a:lnTo>
                  <a:lnTo>
                    <a:pt x="152" y="132"/>
                  </a:lnTo>
                  <a:lnTo>
                    <a:pt x="148" y="134"/>
                  </a:lnTo>
                  <a:lnTo>
                    <a:pt x="144" y="136"/>
                  </a:lnTo>
                  <a:lnTo>
                    <a:pt x="140" y="136"/>
                  </a:lnTo>
                  <a:lnTo>
                    <a:pt x="140" y="202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16" y="348"/>
                  </a:lnTo>
                  <a:lnTo>
                    <a:pt x="216" y="362"/>
                  </a:lnTo>
                  <a:lnTo>
                    <a:pt x="214" y="374"/>
                  </a:lnTo>
                  <a:lnTo>
                    <a:pt x="208" y="386"/>
                  </a:lnTo>
                  <a:lnTo>
                    <a:pt x="208" y="386"/>
                  </a:lnTo>
                  <a:close/>
                  <a:moveTo>
                    <a:pt x="102" y="158"/>
                  </a:moveTo>
                  <a:lnTo>
                    <a:pt x="102" y="158"/>
                  </a:lnTo>
                  <a:lnTo>
                    <a:pt x="102" y="162"/>
                  </a:lnTo>
                  <a:lnTo>
                    <a:pt x="104" y="166"/>
                  </a:lnTo>
                  <a:lnTo>
                    <a:pt x="104" y="166"/>
                  </a:lnTo>
                  <a:lnTo>
                    <a:pt x="108" y="168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18" y="168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24" y="152"/>
                  </a:lnTo>
                  <a:lnTo>
                    <a:pt x="122" y="148"/>
                  </a:lnTo>
                  <a:lnTo>
                    <a:pt x="122" y="148"/>
                  </a:lnTo>
                  <a:lnTo>
                    <a:pt x="118" y="146"/>
                  </a:lnTo>
                  <a:lnTo>
                    <a:pt x="114" y="146"/>
                  </a:lnTo>
                  <a:lnTo>
                    <a:pt x="108" y="146"/>
                  </a:lnTo>
                  <a:lnTo>
                    <a:pt x="104" y="148"/>
                  </a:lnTo>
                  <a:lnTo>
                    <a:pt x="104" y="148"/>
                  </a:lnTo>
                  <a:lnTo>
                    <a:pt x="102" y="152"/>
                  </a:lnTo>
                  <a:lnTo>
                    <a:pt x="102" y="158"/>
                  </a:lnTo>
                  <a:lnTo>
                    <a:pt x="102" y="158"/>
                  </a:lnTo>
                  <a:close/>
                  <a:moveTo>
                    <a:pt x="66" y="262"/>
                  </a:moveTo>
                  <a:lnTo>
                    <a:pt x="66" y="262"/>
                  </a:lnTo>
                  <a:lnTo>
                    <a:pt x="68" y="268"/>
                  </a:lnTo>
                  <a:lnTo>
                    <a:pt x="72" y="276"/>
                  </a:lnTo>
                  <a:lnTo>
                    <a:pt x="72" y="276"/>
                  </a:lnTo>
                  <a:lnTo>
                    <a:pt x="80" y="280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94" y="28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6" y="268"/>
                  </a:lnTo>
                  <a:lnTo>
                    <a:pt x="106" y="262"/>
                  </a:lnTo>
                  <a:lnTo>
                    <a:pt x="106" y="262"/>
                  </a:lnTo>
                  <a:lnTo>
                    <a:pt x="106" y="254"/>
                  </a:lnTo>
                  <a:lnTo>
                    <a:pt x="100" y="248"/>
                  </a:lnTo>
                  <a:lnTo>
                    <a:pt x="100" y="248"/>
                  </a:lnTo>
                  <a:lnTo>
                    <a:pt x="94" y="242"/>
                  </a:lnTo>
                  <a:lnTo>
                    <a:pt x="86" y="242"/>
                  </a:lnTo>
                  <a:lnTo>
                    <a:pt x="80" y="242"/>
                  </a:lnTo>
                  <a:lnTo>
                    <a:pt x="72" y="248"/>
                  </a:lnTo>
                  <a:lnTo>
                    <a:pt x="72" y="248"/>
                  </a:lnTo>
                  <a:lnTo>
                    <a:pt x="68" y="254"/>
                  </a:lnTo>
                  <a:lnTo>
                    <a:pt x="66" y="262"/>
                  </a:lnTo>
                  <a:lnTo>
                    <a:pt x="66" y="262"/>
                  </a:lnTo>
                  <a:close/>
                  <a:moveTo>
                    <a:pt x="196" y="344"/>
                  </a:moveTo>
                  <a:lnTo>
                    <a:pt x="174" y="304"/>
                  </a:lnTo>
                  <a:lnTo>
                    <a:pt x="174" y="304"/>
                  </a:lnTo>
                  <a:lnTo>
                    <a:pt x="156" y="306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8" y="304"/>
                  </a:lnTo>
                  <a:lnTo>
                    <a:pt x="140" y="298"/>
                  </a:lnTo>
                  <a:lnTo>
                    <a:pt x="140" y="298"/>
                  </a:lnTo>
                  <a:lnTo>
                    <a:pt x="138" y="294"/>
                  </a:lnTo>
                  <a:lnTo>
                    <a:pt x="136" y="290"/>
                  </a:lnTo>
                  <a:lnTo>
                    <a:pt x="136" y="290"/>
                  </a:lnTo>
                  <a:lnTo>
                    <a:pt x="132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0" y="290"/>
                  </a:lnTo>
                  <a:lnTo>
                    <a:pt x="120" y="290"/>
                  </a:lnTo>
                  <a:lnTo>
                    <a:pt x="116" y="294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2"/>
                  </a:lnTo>
                  <a:lnTo>
                    <a:pt x="118" y="306"/>
                  </a:lnTo>
                  <a:lnTo>
                    <a:pt x="118" y="306"/>
                  </a:lnTo>
                  <a:lnTo>
                    <a:pt x="100" y="302"/>
                  </a:lnTo>
                  <a:lnTo>
                    <a:pt x="100" y="302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60" y="296"/>
                  </a:lnTo>
                  <a:lnTo>
                    <a:pt x="60" y="296"/>
                  </a:lnTo>
                  <a:lnTo>
                    <a:pt x="46" y="298"/>
                  </a:lnTo>
                  <a:lnTo>
                    <a:pt x="20" y="346"/>
                  </a:lnTo>
                  <a:lnTo>
                    <a:pt x="20" y="346"/>
                  </a:lnTo>
                  <a:lnTo>
                    <a:pt x="18" y="352"/>
                  </a:lnTo>
                  <a:lnTo>
                    <a:pt x="18" y="360"/>
                  </a:lnTo>
                  <a:lnTo>
                    <a:pt x="20" y="368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8" y="382"/>
                  </a:lnTo>
                  <a:lnTo>
                    <a:pt x="32" y="386"/>
                  </a:lnTo>
                  <a:lnTo>
                    <a:pt x="38" y="388"/>
                  </a:lnTo>
                  <a:lnTo>
                    <a:pt x="44" y="390"/>
                  </a:lnTo>
                  <a:lnTo>
                    <a:pt x="172" y="390"/>
                  </a:lnTo>
                  <a:lnTo>
                    <a:pt x="172" y="390"/>
                  </a:lnTo>
                  <a:lnTo>
                    <a:pt x="178" y="388"/>
                  </a:lnTo>
                  <a:lnTo>
                    <a:pt x="184" y="386"/>
                  </a:lnTo>
                  <a:lnTo>
                    <a:pt x="188" y="382"/>
                  </a:lnTo>
                  <a:lnTo>
                    <a:pt x="192" y="376"/>
                  </a:lnTo>
                  <a:lnTo>
                    <a:pt x="192" y="376"/>
                  </a:lnTo>
                  <a:lnTo>
                    <a:pt x="196" y="368"/>
                  </a:lnTo>
                  <a:lnTo>
                    <a:pt x="198" y="360"/>
                  </a:lnTo>
                  <a:lnTo>
                    <a:pt x="198" y="352"/>
                  </a:lnTo>
                  <a:lnTo>
                    <a:pt x="196" y="344"/>
                  </a:lnTo>
                  <a:lnTo>
                    <a:pt x="196" y="3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7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3) </a:t>
            </a:r>
            <a:r>
              <a:rPr lang="en-US" sz="3200" dirty="0" err="1"/>
              <a:t>Présentation</a:t>
            </a:r>
            <a:r>
              <a:rPr lang="en-US" sz="3200" dirty="0"/>
              <a:t> des </a:t>
            </a:r>
            <a:r>
              <a:rPr lang="en-US" sz="3200" dirty="0" err="1"/>
              <a:t>jeux</a:t>
            </a:r>
            <a:r>
              <a:rPr lang="en-US" sz="3200" dirty="0"/>
              <a:t> de </a:t>
            </a:r>
            <a:r>
              <a:rPr lang="en-US" sz="3200" dirty="0" err="1"/>
              <a:t>données</a:t>
            </a:r>
            <a:r>
              <a:rPr lang="en-US" sz="3200" dirty="0"/>
              <a:t> (1/3)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38F74-2FF1-4BF3-AA3B-6A0BFEDA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95377-AD53-4193-9899-C16B641E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2362200"/>
            <a:ext cx="6381966" cy="38404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50920E0-44EF-45B9-B523-D4BE6DC6BE54}"/>
              </a:ext>
            </a:extLst>
          </p:cNvPr>
          <p:cNvSpPr txBox="1"/>
          <p:nvPr/>
        </p:nvSpPr>
        <p:spPr>
          <a:xfrm>
            <a:off x="5103812" y="618998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Schéma</a:t>
            </a:r>
            <a:r>
              <a:rPr lang="en-US" sz="1400" b="1" dirty="0"/>
              <a:t> de bases de </a:t>
            </a:r>
            <a:r>
              <a:rPr lang="en-US" sz="1400" b="1" dirty="0" err="1"/>
              <a:t>données</a:t>
            </a:r>
            <a:endParaRPr 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93ACD-D286-4DE7-944F-CAACF19E2A88}"/>
              </a:ext>
            </a:extLst>
          </p:cNvPr>
          <p:cNvSpPr txBox="1"/>
          <p:nvPr/>
        </p:nvSpPr>
        <p:spPr>
          <a:xfrm>
            <a:off x="1751012" y="1553208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organisées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différentes</a:t>
            </a:r>
            <a:r>
              <a:rPr lang="en-US" dirty="0"/>
              <a:t> tables avec des </a:t>
            </a:r>
            <a:r>
              <a:rPr lang="en-US" dirty="0" err="1"/>
              <a:t>identifiants</a:t>
            </a:r>
            <a:r>
              <a:rPr lang="en-US" dirty="0"/>
              <a:t> </a:t>
            </a:r>
            <a:r>
              <a:rPr lang="en-US" dirty="0" err="1"/>
              <a:t>communs</a:t>
            </a:r>
            <a:r>
              <a:rPr lang="en-US" dirty="0"/>
              <a:t> </a:t>
            </a:r>
            <a:r>
              <a:rPr lang="en-US" dirty="0" err="1"/>
              <a:t>permettant</a:t>
            </a:r>
            <a:r>
              <a:rPr lang="en-US" dirty="0"/>
              <a:t> de faire le lien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DCAE8-CF57-45BE-B2DD-90C5C0319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3) </a:t>
            </a:r>
            <a:r>
              <a:rPr lang="en-US" sz="3200" dirty="0" err="1"/>
              <a:t>Présentation</a:t>
            </a:r>
            <a:r>
              <a:rPr lang="en-US" sz="3200" dirty="0"/>
              <a:t> des </a:t>
            </a:r>
            <a:r>
              <a:rPr lang="en-US" sz="3200" dirty="0" err="1"/>
              <a:t>jeux</a:t>
            </a:r>
            <a:r>
              <a:rPr lang="en-US" sz="3200" dirty="0"/>
              <a:t> de </a:t>
            </a:r>
            <a:r>
              <a:rPr lang="en-US" sz="3200" dirty="0" err="1"/>
              <a:t>données</a:t>
            </a:r>
            <a:r>
              <a:rPr lang="en-US" sz="3200" dirty="0"/>
              <a:t> (2/3)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3E3DD-7B37-4DED-BA46-C0E7C7C2818B}"/>
              </a:ext>
            </a:extLst>
          </p:cNvPr>
          <p:cNvSpPr txBox="1"/>
          <p:nvPr/>
        </p:nvSpPr>
        <p:spPr>
          <a:xfrm>
            <a:off x="4722812" y="4953000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Extrait</a:t>
            </a:r>
            <a:r>
              <a:rPr lang="en-US" sz="1000" b="1" dirty="0"/>
              <a:t> du </a:t>
            </a:r>
            <a:r>
              <a:rPr lang="en-US" sz="1000" b="1" dirty="0" err="1"/>
              <a:t>jeu</a:t>
            </a:r>
            <a:r>
              <a:rPr lang="en-US" sz="1000" b="1" dirty="0"/>
              <a:t> de </a:t>
            </a:r>
            <a:r>
              <a:rPr lang="en-US" sz="1000" b="1" dirty="0" err="1"/>
              <a:t>données</a:t>
            </a:r>
            <a:r>
              <a:rPr lang="en-US" sz="1000" b="1" dirty="0"/>
              <a:t> </a:t>
            </a:r>
            <a:r>
              <a:rPr lang="en-US" sz="1000" b="1" dirty="0" err="1"/>
              <a:t>consolidé</a:t>
            </a:r>
            <a:endParaRPr lang="en-US" sz="1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38F74-2FF1-4BF3-AA3B-6A0BFEDA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2D9235-BAF8-4EDC-A8A7-E2ED61BD822E}"/>
              </a:ext>
            </a:extLst>
          </p:cNvPr>
          <p:cNvGrpSpPr/>
          <p:nvPr/>
        </p:nvGrpSpPr>
        <p:grpSpPr>
          <a:xfrm>
            <a:off x="6153480" y="5370477"/>
            <a:ext cx="914400" cy="914400"/>
            <a:chOff x="6652388" y="1803138"/>
            <a:chExt cx="1584176" cy="1584176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FB5FBEB6-290B-47E1-9209-8D2983E30F0E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C749CF-3B64-4665-948B-3760351CA22C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22EE73-3F93-4282-BEEB-DF76388E2151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39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colonnes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E27763-E771-4D12-BA27-A006D5AFC63F}"/>
              </a:ext>
            </a:extLst>
          </p:cNvPr>
          <p:cNvGrpSpPr/>
          <p:nvPr/>
        </p:nvGrpSpPr>
        <p:grpSpPr>
          <a:xfrm>
            <a:off x="4957171" y="5334000"/>
            <a:ext cx="914400" cy="914400"/>
            <a:chOff x="4806171" y="1803138"/>
            <a:chExt cx="1584176" cy="1584176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59029E61-FE7A-40FE-956B-9D1387AF41A9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9A50F3-B332-4692-AC08-5931C04664F7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FF8F87-7DE7-4535-9F27-1285D7AD095C}"/>
                </a:ext>
              </a:extLst>
            </p:cNvPr>
            <p:cNvSpPr txBox="1"/>
            <p:nvPr/>
          </p:nvSpPr>
          <p:spPr>
            <a:xfrm>
              <a:off x="4806171" y="2218159"/>
              <a:ext cx="1584176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118315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lignes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FE9F9D-E819-479E-8929-1C2A03160704}"/>
              </a:ext>
            </a:extLst>
          </p:cNvPr>
          <p:cNvSpPr txBox="1"/>
          <p:nvPr/>
        </p:nvSpPr>
        <p:spPr>
          <a:xfrm>
            <a:off x="4840947" y="6301366"/>
            <a:ext cx="2625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/>
              <a:t>Indicateurs</a:t>
            </a:r>
            <a:r>
              <a:rPr lang="en-US" sz="1050" b="1" dirty="0"/>
              <a:t> </a:t>
            </a:r>
            <a:r>
              <a:rPr lang="en-US" sz="1050" b="1" dirty="0" err="1"/>
              <a:t>clés</a:t>
            </a:r>
            <a:r>
              <a:rPr lang="en-US" sz="1050" b="1" dirty="0"/>
              <a:t> du </a:t>
            </a:r>
            <a:r>
              <a:rPr lang="en-US" sz="1050" b="1" dirty="0" err="1"/>
              <a:t>jeu</a:t>
            </a:r>
            <a:r>
              <a:rPr lang="en-US" sz="1050" b="1" dirty="0"/>
              <a:t> de </a:t>
            </a:r>
            <a:r>
              <a:rPr lang="en-US" sz="1050" b="1" dirty="0" err="1"/>
              <a:t>données</a:t>
            </a:r>
            <a:endParaRPr lang="en-US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83FF8-4DCF-4577-BCAC-7CB55986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83" y="1764268"/>
            <a:ext cx="6836929" cy="3200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087DAA-2016-42D2-BF40-3852ACBBA6F0}"/>
              </a:ext>
            </a:extLst>
          </p:cNvPr>
          <p:cNvSpPr txBox="1"/>
          <p:nvPr/>
        </p:nvSpPr>
        <p:spPr>
          <a:xfrm>
            <a:off x="1724024" y="1447800"/>
            <a:ext cx="85659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 première </a:t>
            </a:r>
            <a:r>
              <a:rPr lang="en-US" sz="1600" dirty="0" err="1"/>
              <a:t>étape</a:t>
            </a:r>
            <a:r>
              <a:rPr lang="en-US" sz="1600" dirty="0"/>
              <a:t> </a:t>
            </a:r>
            <a:r>
              <a:rPr lang="en-US" sz="1600" dirty="0" err="1"/>
              <a:t>consiste</a:t>
            </a:r>
            <a:r>
              <a:rPr lang="en-US" sz="1600" dirty="0"/>
              <a:t> à </a:t>
            </a:r>
            <a:r>
              <a:rPr lang="en-US" sz="1600" dirty="0" err="1"/>
              <a:t>consolider</a:t>
            </a:r>
            <a:r>
              <a:rPr lang="en-US" sz="1600" dirty="0"/>
              <a:t> </a:t>
            </a:r>
            <a:r>
              <a:rPr lang="en-US" sz="1600" dirty="0" err="1"/>
              <a:t>l’ensemble</a:t>
            </a:r>
            <a:r>
              <a:rPr lang="en-US" sz="1600" dirty="0"/>
              <a:t> des tables dans un </a:t>
            </a:r>
            <a:r>
              <a:rPr lang="en-US" sz="1600" dirty="0" err="1"/>
              <a:t>seul</a:t>
            </a:r>
            <a:r>
              <a:rPr lang="en-US" sz="1600" dirty="0"/>
              <a:t> </a:t>
            </a:r>
            <a:r>
              <a:rPr lang="en-US" sz="1600" dirty="0" err="1"/>
              <a:t>fichier</a:t>
            </a:r>
            <a:r>
              <a:rPr lang="en-US" sz="1600" dirty="0"/>
              <a:t> :</a:t>
            </a: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81DEEB-B648-4344-90E9-F135576C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Analyses </a:t>
            </a:r>
            <a:r>
              <a:rPr lang="en-US" dirty="0" err="1"/>
              <a:t>univariées</a:t>
            </a:r>
            <a:r>
              <a:rPr lang="en-US" dirty="0"/>
              <a:t> sur le dataset </a:t>
            </a:r>
            <a:r>
              <a:rPr lang="en-US" dirty="0" err="1"/>
              <a:t>fusionné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BBF438-EEC3-4065-81A3-6FFC97DC9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00"/>
          <a:stretch/>
        </p:blipFill>
        <p:spPr>
          <a:xfrm>
            <a:off x="1467484" y="2895600"/>
            <a:ext cx="3102928" cy="2469152"/>
          </a:xfrm>
          <a:prstGeom prst="rect">
            <a:avLst/>
          </a:prstGeom>
        </p:spPr>
      </p:pic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408AE358-FB10-4C08-BEB3-79641CB3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86709"/>
              </p:ext>
            </p:extLst>
          </p:nvPr>
        </p:nvGraphicFramePr>
        <p:xfrm>
          <a:off x="4570412" y="3109232"/>
          <a:ext cx="1691148" cy="2011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51068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118 315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27601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F5E74E8-5176-4F31-99A2-2C5C71A5F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977570"/>
            <a:ext cx="3195023" cy="2468880"/>
          </a:xfrm>
          <a:prstGeom prst="rect">
            <a:avLst/>
          </a:prstGeom>
        </p:spPr>
      </p:pic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CF59093B-359A-4FB6-8938-54888E801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31654"/>
              </p:ext>
            </p:extLst>
          </p:nvPr>
        </p:nvGraphicFramePr>
        <p:xfrm>
          <a:off x="9771173" y="3109232"/>
          <a:ext cx="1691148" cy="20116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51068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118 315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172,57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267,10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27601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60,85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108,20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189,26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13664,08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B949FE-986F-4065-9AD1-6FAC0E28DDDA}"/>
              </a:ext>
            </a:extLst>
          </p:cNvPr>
          <p:cNvCxnSpPr>
            <a:cxnSpLocks/>
          </p:cNvCxnSpPr>
          <p:nvPr/>
        </p:nvCxnSpPr>
        <p:spPr>
          <a:xfrm>
            <a:off x="6475412" y="2255520"/>
            <a:ext cx="0" cy="384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EFC5B4-4ACC-4F05-89B4-E1C772E02583}"/>
              </a:ext>
            </a:extLst>
          </p:cNvPr>
          <p:cNvSpPr txBox="1"/>
          <p:nvPr/>
        </p:nvSpPr>
        <p:spPr>
          <a:xfrm>
            <a:off x="20558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review_score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605968-D366-4CA1-AB12-B057ECC64651}"/>
              </a:ext>
            </a:extLst>
          </p:cNvPr>
          <p:cNvSpPr txBox="1"/>
          <p:nvPr/>
        </p:nvSpPr>
        <p:spPr>
          <a:xfrm>
            <a:off x="76946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 err="1"/>
              <a:t>Analyse</a:t>
            </a:r>
            <a:r>
              <a:rPr lang="en-US" dirty="0"/>
              <a:t> de </a:t>
            </a:r>
            <a:r>
              <a:rPr lang="en-US" dirty="0" err="1"/>
              <a:t>payment_value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07790-ABD9-41BF-9BF3-328A592CE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657" y="60960"/>
            <a:ext cx="1699415" cy="1920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69627F-A9D4-4D56-B0C0-BC595E44571F}"/>
              </a:ext>
            </a:extLst>
          </p:cNvPr>
          <p:cNvSpPr txBox="1"/>
          <p:nvPr/>
        </p:nvSpPr>
        <p:spPr>
          <a:xfrm>
            <a:off x="1941512" y="5324507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Distribution du </a:t>
            </a:r>
            <a:r>
              <a:rPr lang="en-US" sz="1000" b="1" dirty="0" err="1"/>
              <a:t>review_score</a:t>
            </a:r>
            <a:endParaRPr 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A1A07-27ED-4AF1-B5EC-855261640BE7}"/>
              </a:ext>
            </a:extLst>
          </p:cNvPr>
          <p:cNvSpPr txBox="1"/>
          <p:nvPr/>
        </p:nvSpPr>
        <p:spPr>
          <a:xfrm>
            <a:off x="7085012" y="5334000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Distribution de </a:t>
            </a:r>
            <a:r>
              <a:rPr lang="en-US" sz="1000" b="1" dirty="0" err="1"/>
              <a:t>payment_value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6201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48908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des </a:t>
            </a:r>
            <a:r>
              <a:rPr lang="en-US" dirty="0" err="1"/>
              <a:t>corrélations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366798-1A5A-4CF4-BA27-493D6936660E}"/>
              </a:ext>
            </a:extLst>
          </p:cNvPr>
          <p:cNvSpPr txBox="1"/>
          <p:nvPr/>
        </p:nvSpPr>
        <p:spPr>
          <a:xfrm>
            <a:off x="7837754" y="3581400"/>
            <a:ext cx="2600059" cy="830997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Corrélation</a:t>
            </a:r>
            <a:r>
              <a:rPr lang="en-US" sz="1200" dirty="0"/>
              <a:t> entre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payment value et 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Freight_value</a:t>
            </a:r>
            <a:r>
              <a:rPr lang="en-US" sz="1200" dirty="0"/>
              <a:t> et </a:t>
            </a:r>
            <a:r>
              <a:rPr lang="en-US" sz="1200" dirty="0" err="1"/>
              <a:t>Product_weight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9A52F39-EF99-4890-B065-F966EB65675C}"/>
              </a:ext>
            </a:extLst>
          </p:cNvPr>
          <p:cNvSpPr/>
          <p:nvPr/>
        </p:nvSpPr>
        <p:spPr>
          <a:xfrm rot="16200000" flipV="1">
            <a:off x="5132575" y="3964305"/>
            <a:ext cx="448056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5EC24-33C0-4520-B0A4-A07922DF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33324"/>
            <a:ext cx="5285232" cy="46634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81E746C-D29B-4C74-A8C7-BE5C5B333BCC}"/>
              </a:ext>
            </a:extLst>
          </p:cNvPr>
          <p:cNvSpPr/>
          <p:nvPr/>
        </p:nvSpPr>
        <p:spPr>
          <a:xfrm>
            <a:off x="2967401" y="2438400"/>
            <a:ext cx="457200" cy="381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BFCF08-9084-4B45-B4C2-5E54ABCAEF30}"/>
              </a:ext>
            </a:extLst>
          </p:cNvPr>
          <p:cNvSpPr/>
          <p:nvPr/>
        </p:nvSpPr>
        <p:spPr>
          <a:xfrm>
            <a:off x="4026531" y="3505200"/>
            <a:ext cx="457200" cy="381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5CDF4C-0DF8-4B5B-A61E-914F005B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657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Phases relatives à la preparation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EC7AE98-7E27-4A60-BB11-168E3F240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380" y="2240281"/>
            <a:ext cx="3103562" cy="80771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07553A9A-FB77-477A-B4CF-567D4CC1B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3228657"/>
            <a:ext cx="4876800" cy="15527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3F9ACD1D-848D-4E05-962F-30F9932A2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2" y="4800601"/>
            <a:ext cx="4343400" cy="157533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F279984-7357-4BA0-A7D7-DF6FFAD2C4CB}"/>
              </a:ext>
            </a:extLst>
          </p:cNvPr>
          <p:cNvSpPr>
            <a:spLocks/>
          </p:cNvSpPr>
          <p:nvPr/>
        </p:nvSpPr>
        <p:spPr bwMode="auto">
          <a:xfrm>
            <a:off x="4125912" y="2135187"/>
            <a:ext cx="3089275" cy="3884613"/>
          </a:xfrm>
          <a:custGeom>
            <a:avLst/>
            <a:gdLst>
              <a:gd name="T0" fmla="*/ 0 w 1961"/>
              <a:gd name="T1" fmla="*/ 0 h 2281"/>
              <a:gd name="T2" fmla="*/ 948027922 w 1961"/>
              <a:gd name="T3" fmla="*/ 0 h 2281"/>
              <a:gd name="T4" fmla="*/ 948027922 w 1961"/>
              <a:gd name="T5" fmla="*/ 2147483647 h 2281"/>
              <a:gd name="T6" fmla="*/ 2147483647 w 1961"/>
              <a:gd name="T7" fmla="*/ 2147483647 h 2281"/>
              <a:gd name="T8" fmla="*/ 2147483647 w 1961"/>
              <a:gd name="T9" fmla="*/ 2147483647 h 2281"/>
              <a:gd name="T10" fmla="*/ 2147483647 w 1961"/>
              <a:gd name="T11" fmla="*/ 2147483647 h 2281"/>
              <a:gd name="T12" fmla="*/ 2147483647 w 1961"/>
              <a:gd name="T13" fmla="*/ 2147483647 h 2281"/>
              <a:gd name="T14" fmla="*/ 2147483647 w 1961"/>
              <a:gd name="T15" fmla="*/ 2147483647 h 2281"/>
              <a:gd name="T16" fmla="*/ 0 w 1961"/>
              <a:gd name="T17" fmla="*/ 2147483647 h 2281"/>
              <a:gd name="T18" fmla="*/ 0 w 1961"/>
              <a:gd name="T19" fmla="*/ 0 h 228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61"/>
              <a:gd name="T31" fmla="*/ 0 h 2281"/>
              <a:gd name="T32" fmla="*/ 1961 w 1961"/>
              <a:gd name="T33" fmla="*/ 2281 h 228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61" h="2281">
                <a:moveTo>
                  <a:pt x="0" y="0"/>
                </a:moveTo>
                <a:lnTo>
                  <a:pt x="382" y="0"/>
                </a:lnTo>
                <a:lnTo>
                  <a:pt x="382" y="1770"/>
                </a:lnTo>
                <a:lnTo>
                  <a:pt x="1673" y="1762"/>
                </a:lnTo>
                <a:lnTo>
                  <a:pt x="1673" y="1602"/>
                </a:lnTo>
                <a:lnTo>
                  <a:pt x="1960" y="1937"/>
                </a:lnTo>
                <a:lnTo>
                  <a:pt x="1673" y="2280"/>
                </a:lnTo>
                <a:lnTo>
                  <a:pt x="1673" y="2113"/>
                </a:lnTo>
                <a:lnTo>
                  <a:pt x="0" y="2113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3CDEAE76-4989-41B2-90EC-7AE6FA115527}"/>
              </a:ext>
            </a:extLst>
          </p:cNvPr>
          <p:cNvSpPr>
            <a:spLocks/>
          </p:cNvSpPr>
          <p:nvPr/>
        </p:nvSpPr>
        <p:spPr bwMode="auto">
          <a:xfrm>
            <a:off x="3255962" y="2146300"/>
            <a:ext cx="2722563" cy="2500312"/>
          </a:xfrm>
          <a:custGeom>
            <a:avLst/>
            <a:gdLst>
              <a:gd name="T0" fmla="*/ 0 w 1969"/>
              <a:gd name="T1" fmla="*/ 0 h 1497"/>
              <a:gd name="T2" fmla="*/ 0 w 1969"/>
              <a:gd name="T3" fmla="*/ 0 h 1497"/>
              <a:gd name="T4" fmla="*/ 954027866 w 1969"/>
              <a:gd name="T5" fmla="*/ 0 h 1497"/>
              <a:gd name="T6" fmla="*/ 954027866 w 1969"/>
              <a:gd name="T7" fmla="*/ 2147483647 h 1497"/>
              <a:gd name="T8" fmla="*/ 2147483647 w 1969"/>
              <a:gd name="T9" fmla="*/ 2147483647 h 1497"/>
              <a:gd name="T10" fmla="*/ 2147483647 w 1969"/>
              <a:gd name="T11" fmla="*/ 2060844982 h 1497"/>
              <a:gd name="T12" fmla="*/ 2147483647 w 1969"/>
              <a:gd name="T13" fmla="*/ 2147483647 h 1497"/>
              <a:gd name="T14" fmla="*/ 2147483647 w 1969"/>
              <a:gd name="T15" fmla="*/ 2147483647 h 1497"/>
              <a:gd name="T16" fmla="*/ 2147483647 w 1969"/>
              <a:gd name="T17" fmla="*/ 2147483647 h 1497"/>
              <a:gd name="T18" fmla="*/ 0 w 1969"/>
              <a:gd name="T19" fmla="*/ 2147483647 h 1497"/>
              <a:gd name="T20" fmla="*/ 0 w 1969"/>
              <a:gd name="T21" fmla="*/ 0 h 1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1497"/>
              <a:gd name="T35" fmla="*/ 1969 w 1969"/>
              <a:gd name="T36" fmla="*/ 1497 h 14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1497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976"/>
                </a:lnTo>
                <a:lnTo>
                  <a:pt x="1680" y="976"/>
                </a:lnTo>
                <a:lnTo>
                  <a:pt x="1680" y="808"/>
                </a:lnTo>
                <a:lnTo>
                  <a:pt x="1968" y="1152"/>
                </a:lnTo>
                <a:lnTo>
                  <a:pt x="1680" y="1496"/>
                </a:lnTo>
                <a:lnTo>
                  <a:pt x="1680" y="1320"/>
                </a:lnTo>
                <a:lnTo>
                  <a:pt x="0" y="132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D138068F-421C-4D1D-80A7-507FB773F503}"/>
              </a:ext>
            </a:extLst>
          </p:cNvPr>
          <p:cNvSpPr>
            <a:spLocks/>
          </p:cNvSpPr>
          <p:nvPr/>
        </p:nvSpPr>
        <p:spPr bwMode="auto">
          <a:xfrm>
            <a:off x="2360612" y="2146300"/>
            <a:ext cx="3103562" cy="1101725"/>
          </a:xfrm>
          <a:custGeom>
            <a:avLst/>
            <a:gdLst>
              <a:gd name="T0" fmla="*/ 0 w 1969"/>
              <a:gd name="T1" fmla="*/ 0 h 689"/>
              <a:gd name="T2" fmla="*/ 0 w 1969"/>
              <a:gd name="T3" fmla="*/ 0 h 689"/>
              <a:gd name="T4" fmla="*/ 954027866 w 1969"/>
              <a:gd name="T5" fmla="*/ 0 h 689"/>
              <a:gd name="T6" fmla="*/ 954027866 w 1969"/>
              <a:gd name="T7" fmla="*/ 429552871 h 689"/>
              <a:gd name="T8" fmla="*/ 2147483647 w 1969"/>
              <a:gd name="T9" fmla="*/ 429552871 h 689"/>
              <a:gd name="T10" fmla="*/ 2147483647 w 1969"/>
              <a:gd name="T11" fmla="*/ 0 h 689"/>
              <a:gd name="T12" fmla="*/ 2147483647 w 1969"/>
              <a:gd name="T13" fmla="*/ 879562002 h 689"/>
              <a:gd name="T14" fmla="*/ 2147483647 w 1969"/>
              <a:gd name="T15" fmla="*/ 1759124004 h 689"/>
              <a:gd name="T16" fmla="*/ 2147483647 w 1969"/>
              <a:gd name="T17" fmla="*/ 1309116272 h 689"/>
              <a:gd name="T18" fmla="*/ 0 w 1969"/>
              <a:gd name="T19" fmla="*/ 1309116272 h 689"/>
              <a:gd name="T20" fmla="*/ 0 w 1969"/>
              <a:gd name="T21" fmla="*/ 0 h 6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689"/>
              <a:gd name="T35" fmla="*/ 1969 w 1969"/>
              <a:gd name="T36" fmla="*/ 689 h 68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689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168"/>
                </a:lnTo>
                <a:lnTo>
                  <a:pt x="1680" y="168"/>
                </a:lnTo>
                <a:lnTo>
                  <a:pt x="1680" y="0"/>
                </a:lnTo>
                <a:lnTo>
                  <a:pt x="1968" y="344"/>
                </a:lnTo>
                <a:lnTo>
                  <a:pt x="1680" y="688"/>
                </a:lnTo>
                <a:lnTo>
                  <a:pt x="1680" y="512"/>
                </a:lnTo>
                <a:lnTo>
                  <a:pt x="0" y="512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FE4E52D-0EE0-4A0F-AF7E-B62880A78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299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1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1B35A829-ADB8-4528-98D8-971AEE50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20" y="1984244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2</a:t>
            </a: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EFF295C5-1A0A-41BD-B0EB-4CAFE3D51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7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EAA51-2162-4675-95DD-631469897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372" y="2257717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changements opérés sont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805B6-A08D-499C-9AF1-2C89D26C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820" y="3253567"/>
            <a:ext cx="4396192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 résultat obtenu est 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67828A-06D2-45D4-9BE6-C2EBD01D145E}"/>
              </a:ext>
            </a:extLst>
          </p:cNvPr>
          <p:cNvSpPr txBox="1"/>
          <p:nvPr/>
        </p:nvSpPr>
        <p:spPr>
          <a:xfrm>
            <a:off x="2305050" y="2480102"/>
            <a:ext cx="3103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Filtrage</a:t>
            </a:r>
            <a:r>
              <a:rPr lang="en-US" sz="1050" dirty="0"/>
              <a:t> du </a:t>
            </a:r>
            <a:r>
              <a:rPr lang="en-US" sz="1050" dirty="0" err="1"/>
              <a:t>statuts</a:t>
            </a:r>
            <a:r>
              <a:rPr lang="en-US" sz="1050" dirty="0"/>
              <a:t> des </a:t>
            </a:r>
            <a:r>
              <a:rPr lang="en-US" sz="1050" dirty="0" err="1"/>
              <a:t>ordres</a:t>
            </a:r>
            <a:r>
              <a:rPr lang="en-US" sz="1050" dirty="0"/>
              <a:t> sur ‘delivered’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12F36E-DA54-4DF4-9949-402C7775EFFB}"/>
              </a:ext>
            </a:extLst>
          </p:cNvPr>
          <p:cNvSpPr txBox="1"/>
          <p:nvPr/>
        </p:nvSpPr>
        <p:spPr>
          <a:xfrm>
            <a:off x="3198812" y="3733800"/>
            <a:ext cx="29190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Aggregation des </a:t>
            </a:r>
            <a:r>
              <a:rPr lang="en-US" sz="1050" dirty="0" err="1"/>
              <a:t>données</a:t>
            </a:r>
            <a:r>
              <a:rPr lang="en-US" sz="1050" dirty="0"/>
              <a:t> par client (</a:t>
            </a:r>
            <a:r>
              <a:rPr lang="en-US" sz="1050" dirty="0" err="1"/>
              <a:t>Calcul</a:t>
            </a:r>
            <a:r>
              <a:rPr lang="en-US" sz="1050" dirty="0"/>
              <a:t> des </a:t>
            </a:r>
            <a:r>
              <a:rPr lang="en-US" sz="1050" dirty="0" err="1"/>
              <a:t>éléments</a:t>
            </a:r>
            <a:r>
              <a:rPr lang="en-US" sz="1050" dirty="0"/>
              <a:t> </a:t>
            </a:r>
            <a:r>
              <a:rPr lang="en-US" sz="1050" dirty="0" err="1"/>
              <a:t>suivants</a:t>
            </a:r>
            <a:r>
              <a:rPr lang="en-US" sz="1050" dirty="0"/>
              <a:t> : </a:t>
            </a:r>
            <a:r>
              <a:rPr lang="en-US" sz="1050" dirty="0" err="1"/>
              <a:t>Nombre</a:t>
            </a:r>
            <a:r>
              <a:rPr lang="en-US" sz="1050" dirty="0"/>
              <a:t> de </a:t>
            </a:r>
            <a:r>
              <a:rPr lang="en-US" sz="1050" dirty="0" err="1"/>
              <a:t>commandes</a:t>
            </a:r>
            <a:r>
              <a:rPr lang="en-US" sz="1050" dirty="0"/>
              <a:t>, </a:t>
            </a:r>
            <a:r>
              <a:rPr lang="en-US" sz="1050" dirty="0" err="1"/>
              <a:t>montant</a:t>
            </a:r>
            <a:r>
              <a:rPr lang="en-US" sz="1050" dirty="0"/>
              <a:t> des </a:t>
            </a:r>
            <a:r>
              <a:rPr lang="en-US" sz="1050" dirty="0" err="1"/>
              <a:t>achats</a:t>
            </a:r>
            <a:r>
              <a:rPr lang="en-US" sz="1050" dirty="0"/>
              <a:t>, ….)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ED419-1976-434B-ABB1-5974B32A5681}"/>
              </a:ext>
            </a:extLst>
          </p:cNvPr>
          <p:cNvSpPr txBox="1"/>
          <p:nvPr/>
        </p:nvSpPr>
        <p:spPr>
          <a:xfrm>
            <a:off x="4124792" y="5157377"/>
            <a:ext cx="30257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Encodage</a:t>
            </a:r>
            <a:r>
              <a:rPr lang="en-US" sz="1050" dirty="0"/>
              <a:t> de type </a:t>
            </a:r>
            <a:r>
              <a:rPr lang="en-US" sz="1050" dirty="0" err="1"/>
              <a:t>OneHotEncoding</a:t>
            </a:r>
            <a:r>
              <a:rPr lang="en-US" sz="1050" dirty="0"/>
              <a:t> pour les </a:t>
            </a:r>
            <a:r>
              <a:rPr lang="en-US" sz="1050" dirty="0" err="1"/>
              <a:t>colonnes</a:t>
            </a:r>
            <a:r>
              <a:rPr lang="en-US" sz="1050" dirty="0"/>
              <a:t> (</a:t>
            </a:r>
            <a:r>
              <a:rPr lang="en-US" sz="1050" dirty="0" err="1"/>
              <a:t>Product_category_name</a:t>
            </a:r>
            <a:r>
              <a:rPr lang="en-US" sz="1050" dirty="0"/>
              <a:t>, </a:t>
            </a:r>
            <a:r>
              <a:rPr lang="en-US" sz="1050" dirty="0" err="1"/>
              <a:t>review_score</a:t>
            </a:r>
            <a:r>
              <a:rPr lang="en-US" sz="1050" dirty="0"/>
              <a:t>, …)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5A4B8-29EF-4E1B-85D9-E8BF86BC0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8259" y="4859020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changements suivants sont opérés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graphicFrame>
        <p:nvGraphicFramePr>
          <p:cNvPr id="52" name="Table 20">
            <a:extLst>
              <a:ext uri="{FF2B5EF4-FFF2-40B4-BE49-F238E27FC236}">
                <a16:creationId xmlns:a16="http://schemas.microsoft.com/office/drawing/2014/main" id="{9F7E075F-A730-4A29-BBC5-A84479FDA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43046"/>
              </p:ext>
            </p:extLst>
          </p:nvPr>
        </p:nvGraphicFramePr>
        <p:xfrm>
          <a:off x="5561012" y="2426019"/>
          <a:ext cx="2743200" cy="530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</a:tblGrid>
              <a:tr h="26512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Nom </a:t>
                      </a:r>
                      <a:r>
                        <a:rPr lang="en-US" sz="800" b="1" dirty="0" err="1"/>
                        <a:t>colonne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  <a:tr h="26512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Order_status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Filtrage</a:t>
                      </a:r>
                      <a:r>
                        <a:rPr lang="en-US" sz="700" dirty="0"/>
                        <a:t> sur les </a:t>
                      </a:r>
                      <a:r>
                        <a:rPr lang="en-US" sz="700" dirty="0" err="1"/>
                        <a:t>valeurs</a:t>
                      </a:r>
                      <a:r>
                        <a:rPr lang="en-US" sz="700" dirty="0"/>
                        <a:t> ‘delivered’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927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4F6FBB-2D4D-471C-A62F-38DCFC3A1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" b="45673"/>
          <a:stretch/>
        </p:blipFill>
        <p:spPr>
          <a:xfrm>
            <a:off x="6094414" y="3452437"/>
            <a:ext cx="4631012" cy="1280160"/>
          </a:xfrm>
          <a:prstGeom prst="rect">
            <a:avLst/>
          </a:prstGeom>
        </p:spPr>
      </p:pic>
      <p:graphicFrame>
        <p:nvGraphicFramePr>
          <p:cNvPr id="41" name="Content Placeholder 10">
            <a:extLst>
              <a:ext uri="{FF2B5EF4-FFF2-40B4-BE49-F238E27FC236}">
                <a16:creationId xmlns:a16="http://schemas.microsoft.com/office/drawing/2014/main" id="{69500787-6340-4293-BFC1-916819D67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678802"/>
              </p:ext>
            </p:extLst>
          </p:nvPr>
        </p:nvGraphicFramePr>
        <p:xfrm>
          <a:off x="7923212" y="5299851"/>
          <a:ext cx="978719" cy="11009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77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</a:tbl>
          </a:graphicData>
        </a:graphic>
      </p:graphicFrame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9F214899-E160-4505-9D31-C3A5E77BFA16}"/>
              </a:ext>
            </a:extLst>
          </p:cNvPr>
          <p:cNvSpPr/>
          <p:nvPr/>
        </p:nvSpPr>
        <p:spPr>
          <a:xfrm>
            <a:off x="8749531" y="5046279"/>
            <a:ext cx="1026585" cy="223092"/>
          </a:xfrm>
          <a:prstGeom prst="curved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7" name="Content Placeholder 10">
            <a:extLst>
              <a:ext uri="{FF2B5EF4-FFF2-40B4-BE49-F238E27FC236}">
                <a16:creationId xmlns:a16="http://schemas.microsoft.com/office/drawing/2014/main" id="{8CAE73C0-8CCF-45F7-954D-8D2A7C283F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625476"/>
              </p:ext>
            </p:extLst>
          </p:nvPr>
        </p:nvGraphicFramePr>
        <p:xfrm>
          <a:off x="8934132" y="5299851"/>
          <a:ext cx="2037080" cy="11009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693428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1010059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50244907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</a:t>
                      </a:r>
                      <a:r>
                        <a:rPr lang="en-US" sz="500" dirty="0"/>
                        <a:t>-Encode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95A92E3E-1368-4863-A28E-E2EF4469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997" y="60960"/>
            <a:ext cx="169941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6807</TotalTime>
  <Words>2522</Words>
  <Application>Microsoft Office PowerPoint</Application>
  <PresentationFormat>Custom</PresentationFormat>
  <Paragraphs>720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Euphemia</vt:lpstr>
      <vt:lpstr>Georgia</vt:lpstr>
      <vt:lpstr>Math 16x9</vt:lpstr>
      <vt:lpstr>Segmentez des clients d’un site e-commerce</vt:lpstr>
      <vt:lpstr>Agenda</vt:lpstr>
      <vt:lpstr>1) Contexte</vt:lpstr>
      <vt:lpstr>2) Approche</vt:lpstr>
      <vt:lpstr>3) Présentation des jeux de données (1/3)</vt:lpstr>
      <vt:lpstr>3) Présentation des jeux de données (2/3)</vt:lpstr>
      <vt:lpstr>4) Analyse exploratoire</vt:lpstr>
      <vt:lpstr>4) Analyse exploratoire</vt:lpstr>
      <vt:lpstr>4) Analyse exploratoire</vt:lpstr>
      <vt:lpstr>4) Analyse exploratoire</vt:lpstr>
      <vt:lpstr>4) Analyse exploratoire</vt:lpstr>
      <vt:lpstr>4) Analyse exploratoire</vt:lpstr>
      <vt:lpstr>5) Segmentation RFM standard</vt:lpstr>
      <vt:lpstr>5) Segmentation RFM standard</vt:lpstr>
      <vt:lpstr>5) Segmentation RFM standard</vt:lpstr>
      <vt:lpstr>5) Segmentation RFM standard</vt:lpstr>
      <vt:lpstr>5) Segmentation RFM standard</vt:lpstr>
      <vt:lpstr>5) Segmentation RFM standard</vt:lpstr>
      <vt:lpstr>5) Segmentation RFM via DBScan</vt:lpstr>
      <vt:lpstr>5) Segmentation RFM via KMeans</vt:lpstr>
      <vt:lpstr>5) Segmentation RFM via KMeans</vt:lpstr>
      <vt:lpstr>5) Segmentation RFM via KMeans</vt:lpstr>
      <vt:lpstr>5) Segmentation RFM via KMeans</vt:lpstr>
      <vt:lpstr>6) Segmentation “Maison” via KModes</vt:lpstr>
      <vt:lpstr>6) Segmentation “Maison” via KModes</vt:lpstr>
      <vt:lpstr>6) Segmentation “Maison” via KModes</vt:lpstr>
      <vt:lpstr>6) Segmentation “Maison” via KPrototypes</vt:lpstr>
      <vt:lpstr>6) Segmentation “Maison” via KPrototypes</vt:lpstr>
      <vt:lpstr>6) Segmentation “Maison” via KPrototypes</vt:lpstr>
      <vt:lpstr>7) Comparatif</vt:lpstr>
      <vt:lpstr>8) Proposition</vt:lpstr>
      <vt:lpstr>9) Prochaines étapes</vt:lpstr>
      <vt:lpstr>10) Environnement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David MAGNY</dc:creator>
  <cp:lastModifiedBy>David MAGNY</cp:lastModifiedBy>
  <cp:revision>500</cp:revision>
  <dcterms:created xsi:type="dcterms:W3CDTF">2019-12-28T21:05:20Z</dcterms:created>
  <dcterms:modified xsi:type="dcterms:W3CDTF">2020-05-29T12:43:08Z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